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697" r:id="rId6"/>
  </p:sldMasterIdLst>
  <p:notesMasterIdLst>
    <p:notesMasterId r:id="rId36"/>
  </p:notesMasterIdLst>
  <p:handoutMasterIdLst>
    <p:handoutMasterId r:id="rId37"/>
  </p:handoutMasterIdLst>
  <p:sldIdLst>
    <p:sldId id="275" r:id="rId7"/>
    <p:sldId id="299" r:id="rId8"/>
    <p:sldId id="408" r:id="rId9"/>
    <p:sldId id="410" r:id="rId10"/>
    <p:sldId id="376" r:id="rId11"/>
    <p:sldId id="377" r:id="rId12"/>
    <p:sldId id="411" r:id="rId13"/>
    <p:sldId id="430" r:id="rId14"/>
    <p:sldId id="379" r:id="rId15"/>
    <p:sldId id="382" r:id="rId16"/>
    <p:sldId id="383" r:id="rId17"/>
    <p:sldId id="384" r:id="rId18"/>
    <p:sldId id="385" r:id="rId19"/>
    <p:sldId id="386" r:id="rId20"/>
    <p:sldId id="412" r:id="rId21"/>
    <p:sldId id="390" r:id="rId22"/>
    <p:sldId id="392" r:id="rId23"/>
    <p:sldId id="433" r:id="rId24"/>
    <p:sldId id="442" r:id="rId25"/>
    <p:sldId id="443" r:id="rId26"/>
    <p:sldId id="444" r:id="rId27"/>
    <p:sldId id="445" r:id="rId28"/>
    <p:sldId id="454" r:id="rId29"/>
    <p:sldId id="447" r:id="rId30"/>
    <p:sldId id="448" r:id="rId31"/>
    <p:sldId id="455" r:id="rId32"/>
    <p:sldId id="453" r:id="rId33"/>
    <p:sldId id="431" r:id="rId34"/>
    <p:sldId id="329" r:id="rId35"/>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00"/>
    <a:srgbClr val="FFFCF3"/>
    <a:srgbClr val="FF3399"/>
    <a:srgbClr val="4DC4FF"/>
    <a:srgbClr val="873AC0"/>
    <a:srgbClr val="5AE60C"/>
    <a:srgbClr val="66FF33"/>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10" autoAdjust="0"/>
    <p:restoredTop sz="89448" autoAdjust="0"/>
  </p:normalViewPr>
  <p:slideViewPr>
    <p:cSldViewPr snapToGrid="0">
      <p:cViewPr varScale="1">
        <p:scale>
          <a:sx n="77" d="100"/>
          <a:sy n="77" d="100"/>
        </p:scale>
        <p:origin x="126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3C9E6956-8EAF-4AD3-91EF-FE8054A2F02C}" type="datetimeFigureOut">
              <a:rPr lang="fr-FR" smtClean="0"/>
              <a:t>12/05/2025</a:t>
            </a:fld>
            <a:endParaRPr lang="fr-FR" dirty="0"/>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876AF92-6CA7-4E9E-A2A3-D910F658440F}" type="slidenum">
              <a:rPr lang="fr-FR" smtClean="0"/>
              <a:t>‹N°›</a:t>
            </a:fld>
            <a:endParaRPr lang="fr-FR" dirty="0"/>
          </a:p>
        </p:txBody>
      </p:sp>
    </p:spTree>
    <p:extLst>
      <p:ext uri="{BB962C8B-B14F-4D97-AF65-F5344CB8AC3E}">
        <p14:creationId xmlns:p14="http://schemas.microsoft.com/office/powerpoint/2010/main" val="662373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930570A-978D-48E7-BFAB-3B529CA7D346}" type="datetimeFigureOut">
              <a:rPr lang="fr-FR" smtClean="0"/>
              <a:t>12/05/2025</a:t>
            </a:fld>
            <a:endParaRPr lang="fr-FR" dirty="0"/>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A8CCB33-88B9-444E-8906-39C97B52DD04}" type="slidenum">
              <a:rPr lang="fr-FR" smtClean="0"/>
              <a:t>‹N°›</a:t>
            </a:fld>
            <a:endParaRPr lang="fr-FR" dirty="0"/>
          </a:p>
        </p:txBody>
      </p:sp>
    </p:spTree>
    <p:extLst>
      <p:ext uri="{BB962C8B-B14F-4D97-AF65-F5344CB8AC3E}">
        <p14:creationId xmlns:p14="http://schemas.microsoft.com/office/powerpoint/2010/main" val="534996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A8CCB33-88B9-444E-8906-39C97B52DD04}" type="slidenum">
              <a:rPr lang="fr-FR" smtClean="0"/>
              <a:t>1</a:t>
            </a:fld>
            <a:endParaRPr lang="fr-FR" dirty="0"/>
          </a:p>
        </p:txBody>
      </p:sp>
    </p:spTree>
    <p:extLst>
      <p:ext uri="{BB962C8B-B14F-4D97-AF65-F5344CB8AC3E}">
        <p14:creationId xmlns:p14="http://schemas.microsoft.com/office/powerpoint/2010/main" val="1054955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CCB33-88B9-444E-8906-39C97B52DD0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616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CCB33-88B9-444E-8906-39C97B52DD0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071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CCB33-88B9-444E-8906-39C97B52DD0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619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A8CCB33-88B9-444E-8906-39C97B52DD04}" type="slidenum">
              <a:rPr lang="fr-FR" smtClean="0"/>
              <a:t>2</a:t>
            </a:fld>
            <a:endParaRPr lang="fr-FR" dirty="0"/>
          </a:p>
        </p:txBody>
      </p:sp>
    </p:spTree>
    <p:extLst>
      <p:ext uri="{BB962C8B-B14F-4D97-AF65-F5344CB8AC3E}">
        <p14:creationId xmlns:p14="http://schemas.microsoft.com/office/powerpoint/2010/main" val="2831542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CCB33-88B9-444E-8906-39C97B52DD0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955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CCB33-88B9-444E-8906-39C97B52DD0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015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CCB33-88B9-444E-8906-39C97B52DD04}"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3029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CCB33-88B9-444E-8906-39C97B52DD04}"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092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CCB33-88B9-444E-8906-39C97B52DD0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561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CCB33-88B9-444E-8906-39C97B52DD04}"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3523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CCB33-88B9-444E-8906-39C97B52DD04}"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9474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C9552C7B-92BC-4DBD-BA6E-C79AEA482C18}" type="datetime1">
              <a:rPr lang="fr-FR" smtClean="0">
                <a:solidFill>
                  <a:prstClr val="black">
                    <a:tint val="75000"/>
                  </a:prstClr>
                </a:solidFill>
              </a:rPr>
              <a:t>12/05/2025</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81363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67A730F-3D68-498D-9602-02B1E107C64A}" type="datetime1">
              <a:rPr lang="fr-FR" smtClean="0">
                <a:solidFill>
                  <a:prstClr val="black">
                    <a:tint val="75000"/>
                  </a:prstClr>
                </a:solidFill>
              </a:rPr>
              <a:t>12/05/2025</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401561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C90F07D-3E7E-49E1-BE13-99659FE1CA2F}" type="datetime1">
              <a:rPr lang="fr-FR" smtClean="0">
                <a:solidFill>
                  <a:prstClr val="black">
                    <a:tint val="75000"/>
                  </a:prstClr>
                </a:solidFill>
              </a:rPr>
              <a:t>12/05/2025</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827224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5B737DEF-6119-44C1-9412-59361B8CD247}" type="datetime1">
              <a:rPr lang="fr-FR" smtClean="0">
                <a:solidFill>
                  <a:prstClr val="black">
                    <a:tint val="75000"/>
                  </a:prstClr>
                </a:solidFill>
              </a:rPr>
              <a:t>12/05/2025</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603646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FF9D61B-4B57-4562-B325-DDBA4F39CCBC}" type="datetime1">
              <a:rPr lang="fr-FR" smtClean="0">
                <a:solidFill>
                  <a:prstClr val="black">
                    <a:tint val="75000"/>
                  </a:prstClr>
                </a:solidFill>
              </a:rPr>
              <a:t>12/05/2025</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752673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8C289F11-0AF7-4AE7-AF04-29828733E599}" type="datetime1">
              <a:rPr lang="fr-FR" smtClean="0">
                <a:solidFill>
                  <a:prstClr val="black">
                    <a:tint val="75000"/>
                  </a:prstClr>
                </a:solidFill>
              </a:rPr>
              <a:t>12/05/2025</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266796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1474FCC-BF81-417F-8BC4-6FA5306C95F8}" type="datetime1">
              <a:rPr lang="fr-FR" smtClean="0">
                <a:solidFill>
                  <a:prstClr val="black">
                    <a:tint val="75000"/>
                  </a:prstClr>
                </a:solidFill>
              </a:rPr>
              <a:t>12/05/2025</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7873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FFAFAC6-B079-42A5-AFCD-9A8C31B835A2}" type="datetime1">
              <a:rPr lang="fr-FR" smtClean="0">
                <a:solidFill>
                  <a:prstClr val="black">
                    <a:tint val="75000"/>
                  </a:prstClr>
                </a:solidFill>
              </a:rPr>
              <a:t>12/05/2025</a:t>
            </a:fld>
            <a:endParaRPr lang="fr-FR" dirty="0">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15750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592F5755-CD85-48C3-A37B-E23D0AA69746}" type="datetime1">
              <a:rPr lang="fr-FR" smtClean="0">
                <a:solidFill>
                  <a:prstClr val="black">
                    <a:tint val="75000"/>
                  </a:prstClr>
                </a:solidFill>
              </a:rPr>
              <a:t>12/05/2025</a:t>
            </a:fld>
            <a:endParaRPr lang="fr-FR" dirty="0">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551192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C1A1256-C9E2-4897-878D-A2FA7CA512B8}" type="datetime1">
              <a:rPr lang="fr-FR" smtClean="0">
                <a:solidFill>
                  <a:prstClr val="black">
                    <a:tint val="75000"/>
                  </a:prstClr>
                </a:solidFill>
              </a:rPr>
              <a:t>12/05/2025</a:t>
            </a:fld>
            <a:endParaRPr lang="fr-FR" dirty="0">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932893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A1B2CDD-AE9E-4B42-9B67-14F07167C854}" type="datetime1">
              <a:rPr lang="fr-FR" smtClean="0">
                <a:solidFill>
                  <a:prstClr val="black">
                    <a:tint val="75000"/>
                  </a:prstClr>
                </a:solidFill>
              </a:rPr>
              <a:t>12/05/2025</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739305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FB667E93-F622-4BE5-A87C-630AFA03AA89}" type="datetime1">
              <a:rPr lang="fr-FR" smtClean="0">
                <a:solidFill>
                  <a:prstClr val="black">
                    <a:tint val="75000"/>
                  </a:prstClr>
                </a:solidFill>
              </a:rPr>
              <a:t>12/05/2025</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19671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B8BE4E5-3B7B-4F19-87D8-12B823F06B7C}" type="datetime1">
              <a:rPr lang="fr-FR" smtClean="0">
                <a:solidFill>
                  <a:prstClr val="black">
                    <a:tint val="75000"/>
                  </a:prstClr>
                </a:solidFill>
              </a:rPr>
              <a:t>12/05/2025</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976391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D0C173F-D478-410B-AD31-52879599BD92}" type="datetime1">
              <a:rPr lang="fr-FR" smtClean="0">
                <a:solidFill>
                  <a:prstClr val="black">
                    <a:tint val="75000"/>
                  </a:prstClr>
                </a:solidFill>
              </a:rPr>
              <a:t>12/05/2025</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875929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BC244A0-C684-4587-B6E3-C254363DEF0B}" type="datetime1">
              <a:rPr lang="fr-FR" smtClean="0">
                <a:solidFill>
                  <a:prstClr val="black">
                    <a:tint val="75000"/>
                  </a:prstClr>
                </a:solidFill>
              </a:rPr>
              <a:t>12/05/2025</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817953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8C697D-299F-A025-2C94-F9A6594F5A5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B4024AC-0570-78EF-7554-7763FC5FBD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A190375-8671-0597-14A9-F8033800DA99}"/>
              </a:ext>
            </a:extLst>
          </p:cNvPr>
          <p:cNvSpPr>
            <a:spLocks noGrp="1"/>
          </p:cNvSpPr>
          <p:nvPr>
            <p:ph type="dt" sz="half" idx="10"/>
          </p:nvPr>
        </p:nvSpPr>
        <p:spPr/>
        <p:txBody>
          <a:bodyPr/>
          <a:lstStyle/>
          <a:p>
            <a:fld id="{33A9811E-5157-4C1C-A97F-70823E37FFA0}" type="datetimeFigureOut">
              <a:rPr lang="fr-FR" smtClean="0"/>
              <a:t>12/05/2025</a:t>
            </a:fld>
            <a:endParaRPr lang="fr-FR" dirty="0"/>
          </a:p>
        </p:txBody>
      </p:sp>
      <p:sp>
        <p:nvSpPr>
          <p:cNvPr id="5" name="Espace réservé du pied de page 4">
            <a:extLst>
              <a:ext uri="{FF2B5EF4-FFF2-40B4-BE49-F238E27FC236}">
                <a16:creationId xmlns:a16="http://schemas.microsoft.com/office/drawing/2014/main" id="{F00B3A7B-4C3A-1568-0D1A-CC05AAE5BDF7}"/>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127AF598-144C-0433-EB3E-4A4DCD0E8AD7}"/>
              </a:ext>
            </a:extLst>
          </p:cNvPr>
          <p:cNvSpPr>
            <a:spLocks noGrp="1"/>
          </p:cNvSpPr>
          <p:nvPr>
            <p:ph type="sldNum" sz="quarter" idx="12"/>
          </p:nvPr>
        </p:nvSpPr>
        <p:spPr/>
        <p:txBody>
          <a:bodyPr/>
          <a:lstStyle/>
          <a:p>
            <a:fld id="{785A465D-9339-48A8-A271-2541A0891593}" type="slidenum">
              <a:rPr lang="fr-FR" smtClean="0"/>
              <a:t>‹N°›</a:t>
            </a:fld>
            <a:endParaRPr lang="fr-FR" dirty="0"/>
          </a:p>
        </p:txBody>
      </p:sp>
    </p:spTree>
    <p:extLst>
      <p:ext uri="{BB962C8B-B14F-4D97-AF65-F5344CB8AC3E}">
        <p14:creationId xmlns:p14="http://schemas.microsoft.com/office/powerpoint/2010/main" val="32666921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D98A84-45FC-F991-96CE-8B70AD6F82E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B7A25F7-7ADD-E57C-2739-B3AF12E9B85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782AAA-A317-0477-2D6D-A54C2A7EC2B2}"/>
              </a:ext>
            </a:extLst>
          </p:cNvPr>
          <p:cNvSpPr>
            <a:spLocks noGrp="1"/>
          </p:cNvSpPr>
          <p:nvPr>
            <p:ph type="dt" sz="half" idx="10"/>
          </p:nvPr>
        </p:nvSpPr>
        <p:spPr/>
        <p:txBody>
          <a:bodyPr/>
          <a:lstStyle/>
          <a:p>
            <a:fld id="{33A9811E-5157-4C1C-A97F-70823E37FFA0}" type="datetimeFigureOut">
              <a:rPr lang="fr-FR" smtClean="0"/>
              <a:t>12/05/2025</a:t>
            </a:fld>
            <a:endParaRPr lang="fr-FR" dirty="0"/>
          </a:p>
        </p:txBody>
      </p:sp>
      <p:sp>
        <p:nvSpPr>
          <p:cNvPr id="5" name="Espace réservé du pied de page 4">
            <a:extLst>
              <a:ext uri="{FF2B5EF4-FFF2-40B4-BE49-F238E27FC236}">
                <a16:creationId xmlns:a16="http://schemas.microsoft.com/office/drawing/2014/main" id="{ECCE6705-D82E-DEA9-C568-330141C46DCF}"/>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5382E62-F0C7-626D-F034-DD5AEAAA1791}"/>
              </a:ext>
            </a:extLst>
          </p:cNvPr>
          <p:cNvSpPr>
            <a:spLocks noGrp="1"/>
          </p:cNvSpPr>
          <p:nvPr>
            <p:ph type="sldNum" sz="quarter" idx="12"/>
          </p:nvPr>
        </p:nvSpPr>
        <p:spPr/>
        <p:txBody>
          <a:bodyPr/>
          <a:lstStyle/>
          <a:p>
            <a:fld id="{785A465D-9339-48A8-A271-2541A0891593}" type="slidenum">
              <a:rPr lang="fr-FR" smtClean="0"/>
              <a:t>‹N°›</a:t>
            </a:fld>
            <a:endParaRPr lang="fr-FR" dirty="0"/>
          </a:p>
        </p:txBody>
      </p:sp>
    </p:spTree>
    <p:extLst>
      <p:ext uri="{BB962C8B-B14F-4D97-AF65-F5344CB8AC3E}">
        <p14:creationId xmlns:p14="http://schemas.microsoft.com/office/powerpoint/2010/main" val="2618436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477FA5-EDBE-F1DE-16A1-EB3EE6BED0F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4A8D976-28CE-7A85-A331-DB9C606DA2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8916D75-C44D-58C0-C9E6-D8264206109A}"/>
              </a:ext>
            </a:extLst>
          </p:cNvPr>
          <p:cNvSpPr>
            <a:spLocks noGrp="1"/>
          </p:cNvSpPr>
          <p:nvPr>
            <p:ph type="dt" sz="half" idx="10"/>
          </p:nvPr>
        </p:nvSpPr>
        <p:spPr/>
        <p:txBody>
          <a:bodyPr/>
          <a:lstStyle/>
          <a:p>
            <a:fld id="{33A9811E-5157-4C1C-A97F-70823E37FFA0}" type="datetimeFigureOut">
              <a:rPr lang="fr-FR" smtClean="0"/>
              <a:t>12/05/2025</a:t>
            </a:fld>
            <a:endParaRPr lang="fr-FR" dirty="0"/>
          </a:p>
        </p:txBody>
      </p:sp>
      <p:sp>
        <p:nvSpPr>
          <p:cNvPr id="5" name="Espace réservé du pied de page 4">
            <a:extLst>
              <a:ext uri="{FF2B5EF4-FFF2-40B4-BE49-F238E27FC236}">
                <a16:creationId xmlns:a16="http://schemas.microsoft.com/office/drawing/2014/main" id="{75B6899D-4DB3-91FB-34E0-91EA922A7766}"/>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AC3FB15-5D96-C6CA-7F2F-FF3AA5220BA1}"/>
              </a:ext>
            </a:extLst>
          </p:cNvPr>
          <p:cNvSpPr>
            <a:spLocks noGrp="1"/>
          </p:cNvSpPr>
          <p:nvPr>
            <p:ph type="sldNum" sz="quarter" idx="12"/>
          </p:nvPr>
        </p:nvSpPr>
        <p:spPr/>
        <p:txBody>
          <a:bodyPr/>
          <a:lstStyle/>
          <a:p>
            <a:fld id="{785A465D-9339-48A8-A271-2541A0891593}" type="slidenum">
              <a:rPr lang="fr-FR" smtClean="0"/>
              <a:t>‹N°›</a:t>
            </a:fld>
            <a:endParaRPr lang="fr-FR" dirty="0"/>
          </a:p>
        </p:txBody>
      </p:sp>
    </p:spTree>
    <p:extLst>
      <p:ext uri="{BB962C8B-B14F-4D97-AF65-F5344CB8AC3E}">
        <p14:creationId xmlns:p14="http://schemas.microsoft.com/office/powerpoint/2010/main" val="3257360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151413-4259-9EA5-D506-A525CAAAFB1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2967461-FB57-7C32-3EE7-E4539274B7A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39F22A5-C332-BA5A-F4A1-6937D3C28BC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32AF320-391F-3AE8-61DD-51A52C3F2733}"/>
              </a:ext>
            </a:extLst>
          </p:cNvPr>
          <p:cNvSpPr>
            <a:spLocks noGrp="1"/>
          </p:cNvSpPr>
          <p:nvPr>
            <p:ph type="dt" sz="half" idx="10"/>
          </p:nvPr>
        </p:nvSpPr>
        <p:spPr/>
        <p:txBody>
          <a:bodyPr/>
          <a:lstStyle/>
          <a:p>
            <a:fld id="{33A9811E-5157-4C1C-A97F-70823E37FFA0}" type="datetimeFigureOut">
              <a:rPr lang="fr-FR" smtClean="0"/>
              <a:t>12/05/2025</a:t>
            </a:fld>
            <a:endParaRPr lang="fr-FR" dirty="0"/>
          </a:p>
        </p:txBody>
      </p:sp>
      <p:sp>
        <p:nvSpPr>
          <p:cNvPr id="6" name="Espace réservé du pied de page 5">
            <a:extLst>
              <a:ext uri="{FF2B5EF4-FFF2-40B4-BE49-F238E27FC236}">
                <a16:creationId xmlns:a16="http://schemas.microsoft.com/office/drawing/2014/main" id="{32235D0E-B0DA-BD7B-073E-707ECDD817B3}"/>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B9600DD3-99F6-DEE9-420B-1A0719CEB5CB}"/>
              </a:ext>
            </a:extLst>
          </p:cNvPr>
          <p:cNvSpPr>
            <a:spLocks noGrp="1"/>
          </p:cNvSpPr>
          <p:nvPr>
            <p:ph type="sldNum" sz="quarter" idx="12"/>
          </p:nvPr>
        </p:nvSpPr>
        <p:spPr/>
        <p:txBody>
          <a:bodyPr/>
          <a:lstStyle/>
          <a:p>
            <a:fld id="{785A465D-9339-48A8-A271-2541A0891593}" type="slidenum">
              <a:rPr lang="fr-FR" smtClean="0"/>
              <a:t>‹N°›</a:t>
            </a:fld>
            <a:endParaRPr lang="fr-FR" dirty="0"/>
          </a:p>
        </p:txBody>
      </p:sp>
    </p:spTree>
    <p:extLst>
      <p:ext uri="{BB962C8B-B14F-4D97-AF65-F5344CB8AC3E}">
        <p14:creationId xmlns:p14="http://schemas.microsoft.com/office/powerpoint/2010/main" val="2466932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00E6CA-D99B-5BBD-1F32-BD9EC688A91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000330A-4FB1-6BCD-6F8B-6CE623E23E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AAD9CEF-B019-0BC7-2538-8AFA9E73B36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13930A1-8356-AA94-412C-7A1A9886C0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05919A3-0725-8B34-A793-2C2FB166D94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4B65357-FC7F-6799-D138-541FC3A22919}"/>
              </a:ext>
            </a:extLst>
          </p:cNvPr>
          <p:cNvSpPr>
            <a:spLocks noGrp="1"/>
          </p:cNvSpPr>
          <p:nvPr>
            <p:ph type="dt" sz="half" idx="10"/>
          </p:nvPr>
        </p:nvSpPr>
        <p:spPr/>
        <p:txBody>
          <a:bodyPr/>
          <a:lstStyle/>
          <a:p>
            <a:fld id="{33A9811E-5157-4C1C-A97F-70823E37FFA0}" type="datetimeFigureOut">
              <a:rPr lang="fr-FR" smtClean="0"/>
              <a:t>12/05/2025</a:t>
            </a:fld>
            <a:endParaRPr lang="fr-FR" dirty="0"/>
          </a:p>
        </p:txBody>
      </p:sp>
      <p:sp>
        <p:nvSpPr>
          <p:cNvPr id="8" name="Espace réservé du pied de page 7">
            <a:extLst>
              <a:ext uri="{FF2B5EF4-FFF2-40B4-BE49-F238E27FC236}">
                <a16:creationId xmlns:a16="http://schemas.microsoft.com/office/drawing/2014/main" id="{F0A41AC1-32AD-BC4F-6AF2-63B49E0AEE02}"/>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EDC1B0B1-C134-EF44-57D7-00BF6B7832CF}"/>
              </a:ext>
            </a:extLst>
          </p:cNvPr>
          <p:cNvSpPr>
            <a:spLocks noGrp="1"/>
          </p:cNvSpPr>
          <p:nvPr>
            <p:ph type="sldNum" sz="quarter" idx="12"/>
          </p:nvPr>
        </p:nvSpPr>
        <p:spPr/>
        <p:txBody>
          <a:bodyPr/>
          <a:lstStyle/>
          <a:p>
            <a:fld id="{785A465D-9339-48A8-A271-2541A0891593}" type="slidenum">
              <a:rPr lang="fr-FR" smtClean="0"/>
              <a:t>‹N°›</a:t>
            </a:fld>
            <a:endParaRPr lang="fr-FR" dirty="0"/>
          </a:p>
        </p:txBody>
      </p:sp>
    </p:spTree>
    <p:extLst>
      <p:ext uri="{BB962C8B-B14F-4D97-AF65-F5344CB8AC3E}">
        <p14:creationId xmlns:p14="http://schemas.microsoft.com/office/powerpoint/2010/main" val="1026428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D8BC00-D718-FF67-3071-4F4D934B360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18505F7-8EDD-C8B8-5755-CBEEE39EB680}"/>
              </a:ext>
            </a:extLst>
          </p:cNvPr>
          <p:cNvSpPr>
            <a:spLocks noGrp="1"/>
          </p:cNvSpPr>
          <p:nvPr>
            <p:ph type="dt" sz="half" idx="10"/>
          </p:nvPr>
        </p:nvSpPr>
        <p:spPr/>
        <p:txBody>
          <a:bodyPr/>
          <a:lstStyle/>
          <a:p>
            <a:fld id="{33A9811E-5157-4C1C-A97F-70823E37FFA0}" type="datetimeFigureOut">
              <a:rPr lang="fr-FR" smtClean="0"/>
              <a:t>12/05/2025</a:t>
            </a:fld>
            <a:endParaRPr lang="fr-FR" dirty="0"/>
          </a:p>
        </p:txBody>
      </p:sp>
      <p:sp>
        <p:nvSpPr>
          <p:cNvPr id="4" name="Espace réservé du pied de page 3">
            <a:extLst>
              <a:ext uri="{FF2B5EF4-FFF2-40B4-BE49-F238E27FC236}">
                <a16:creationId xmlns:a16="http://schemas.microsoft.com/office/drawing/2014/main" id="{724FCCBD-55A6-B6A0-2EAF-01239B8D970D}"/>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C9130482-3F09-3D72-BE0F-D371D4BE9F10}"/>
              </a:ext>
            </a:extLst>
          </p:cNvPr>
          <p:cNvSpPr>
            <a:spLocks noGrp="1"/>
          </p:cNvSpPr>
          <p:nvPr>
            <p:ph type="sldNum" sz="quarter" idx="12"/>
          </p:nvPr>
        </p:nvSpPr>
        <p:spPr/>
        <p:txBody>
          <a:bodyPr/>
          <a:lstStyle/>
          <a:p>
            <a:fld id="{785A465D-9339-48A8-A271-2541A0891593}" type="slidenum">
              <a:rPr lang="fr-FR" smtClean="0"/>
              <a:t>‹N°›</a:t>
            </a:fld>
            <a:endParaRPr lang="fr-FR" dirty="0"/>
          </a:p>
        </p:txBody>
      </p:sp>
    </p:spTree>
    <p:extLst>
      <p:ext uri="{BB962C8B-B14F-4D97-AF65-F5344CB8AC3E}">
        <p14:creationId xmlns:p14="http://schemas.microsoft.com/office/powerpoint/2010/main" val="2097154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617472E-283C-6C2E-3007-9604BAB0D45E}"/>
              </a:ext>
            </a:extLst>
          </p:cNvPr>
          <p:cNvSpPr>
            <a:spLocks noGrp="1"/>
          </p:cNvSpPr>
          <p:nvPr>
            <p:ph type="dt" sz="half" idx="10"/>
          </p:nvPr>
        </p:nvSpPr>
        <p:spPr/>
        <p:txBody>
          <a:bodyPr/>
          <a:lstStyle/>
          <a:p>
            <a:fld id="{33A9811E-5157-4C1C-A97F-70823E37FFA0}" type="datetimeFigureOut">
              <a:rPr lang="fr-FR" smtClean="0"/>
              <a:t>12/05/2025</a:t>
            </a:fld>
            <a:endParaRPr lang="fr-FR" dirty="0"/>
          </a:p>
        </p:txBody>
      </p:sp>
      <p:sp>
        <p:nvSpPr>
          <p:cNvPr id="3" name="Espace réservé du pied de page 2">
            <a:extLst>
              <a:ext uri="{FF2B5EF4-FFF2-40B4-BE49-F238E27FC236}">
                <a16:creationId xmlns:a16="http://schemas.microsoft.com/office/drawing/2014/main" id="{6714B757-54A8-B393-A729-A6496C5C3A15}"/>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9A55D92-9D2F-E29C-AD78-D6B30BF88304}"/>
              </a:ext>
            </a:extLst>
          </p:cNvPr>
          <p:cNvSpPr>
            <a:spLocks noGrp="1"/>
          </p:cNvSpPr>
          <p:nvPr>
            <p:ph type="sldNum" sz="quarter" idx="12"/>
          </p:nvPr>
        </p:nvSpPr>
        <p:spPr/>
        <p:txBody>
          <a:bodyPr/>
          <a:lstStyle/>
          <a:p>
            <a:fld id="{785A465D-9339-48A8-A271-2541A0891593}" type="slidenum">
              <a:rPr lang="fr-FR" smtClean="0"/>
              <a:t>‹N°›</a:t>
            </a:fld>
            <a:endParaRPr lang="fr-FR" dirty="0"/>
          </a:p>
        </p:txBody>
      </p:sp>
    </p:spTree>
    <p:extLst>
      <p:ext uri="{BB962C8B-B14F-4D97-AF65-F5344CB8AC3E}">
        <p14:creationId xmlns:p14="http://schemas.microsoft.com/office/powerpoint/2010/main" val="2412474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85C5A571-53D3-43A1-B05F-F9DE8CCC5B0D}" type="datetime1">
              <a:rPr lang="fr-FR" smtClean="0">
                <a:solidFill>
                  <a:prstClr val="black">
                    <a:tint val="75000"/>
                  </a:prstClr>
                </a:solidFill>
              </a:rPr>
              <a:t>12/05/2025</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797716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F1EA17-C58A-A2C0-9A82-50A994E1A43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0476A81-1B57-438B-6F88-B4B97A5CDE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10A75DE-7F39-9282-8BBB-3BE75DF15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6E16B2C-C7C3-1FFE-7340-82E10C2E66FA}"/>
              </a:ext>
            </a:extLst>
          </p:cNvPr>
          <p:cNvSpPr>
            <a:spLocks noGrp="1"/>
          </p:cNvSpPr>
          <p:nvPr>
            <p:ph type="dt" sz="half" idx="10"/>
          </p:nvPr>
        </p:nvSpPr>
        <p:spPr/>
        <p:txBody>
          <a:bodyPr/>
          <a:lstStyle/>
          <a:p>
            <a:fld id="{33A9811E-5157-4C1C-A97F-70823E37FFA0}" type="datetimeFigureOut">
              <a:rPr lang="fr-FR" smtClean="0"/>
              <a:t>12/05/2025</a:t>
            </a:fld>
            <a:endParaRPr lang="fr-FR" dirty="0"/>
          </a:p>
        </p:txBody>
      </p:sp>
      <p:sp>
        <p:nvSpPr>
          <p:cNvPr id="6" name="Espace réservé du pied de page 5">
            <a:extLst>
              <a:ext uri="{FF2B5EF4-FFF2-40B4-BE49-F238E27FC236}">
                <a16:creationId xmlns:a16="http://schemas.microsoft.com/office/drawing/2014/main" id="{EEE58E9F-166F-DBCD-7614-279222E1E30F}"/>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557924C2-05C1-60E4-A3D5-D113F82EB244}"/>
              </a:ext>
            </a:extLst>
          </p:cNvPr>
          <p:cNvSpPr>
            <a:spLocks noGrp="1"/>
          </p:cNvSpPr>
          <p:nvPr>
            <p:ph type="sldNum" sz="quarter" idx="12"/>
          </p:nvPr>
        </p:nvSpPr>
        <p:spPr/>
        <p:txBody>
          <a:bodyPr/>
          <a:lstStyle/>
          <a:p>
            <a:fld id="{785A465D-9339-48A8-A271-2541A0891593}" type="slidenum">
              <a:rPr lang="fr-FR" smtClean="0"/>
              <a:t>‹N°›</a:t>
            </a:fld>
            <a:endParaRPr lang="fr-FR" dirty="0"/>
          </a:p>
        </p:txBody>
      </p:sp>
    </p:spTree>
    <p:extLst>
      <p:ext uri="{BB962C8B-B14F-4D97-AF65-F5344CB8AC3E}">
        <p14:creationId xmlns:p14="http://schemas.microsoft.com/office/powerpoint/2010/main" val="2595739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56971D-30C6-A1A0-30CA-72C904FD419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84F4469-AED9-9D31-4416-ACE1856280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BDD2A950-905B-7C27-B7FB-36949C524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C869330-CA47-6CE4-A896-66E5E3EEF4BC}"/>
              </a:ext>
            </a:extLst>
          </p:cNvPr>
          <p:cNvSpPr>
            <a:spLocks noGrp="1"/>
          </p:cNvSpPr>
          <p:nvPr>
            <p:ph type="dt" sz="half" idx="10"/>
          </p:nvPr>
        </p:nvSpPr>
        <p:spPr/>
        <p:txBody>
          <a:bodyPr/>
          <a:lstStyle/>
          <a:p>
            <a:fld id="{33A9811E-5157-4C1C-A97F-70823E37FFA0}" type="datetimeFigureOut">
              <a:rPr lang="fr-FR" smtClean="0"/>
              <a:t>12/05/2025</a:t>
            </a:fld>
            <a:endParaRPr lang="fr-FR" dirty="0"/>
          </a:p>
        </p:txBody>
      </p:sp>
      <p:sp>
        <p:nvSpPr>
          <p:cNvPr id="6" name="Espace réservé du pied de page 5">
            <a:extLst>
              <a:ext uri="{FF2B5EF4-FFF2-40B4-BE49-F238E27FC236}">
                <a16:creationId xmlns:a16="http://schemas.microsoft.com/office/drawing/2014/main" id="{B20EF8AA-9D16-B8FB-7A43-499DBA007E05}"/>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B89E0DCD-FAE0-2B50-15A6-F6406C1DE9E3}"/>
              </a:ext>
            </a:extLst>
          </p:cNvPr>
          <p:cNvSpPr>
            <a:spLocks noGrp="1"/>
          </p:cNvSpPr>
          <p:nvPr>
            <p:ph type="sldNum" sz="quarter" idx="12"/>
          </p:nvPr>
        </p:nvSpPr>
        <p:spPr/>
        <p:txBody>
          <a:bodyPr/>
          <a:lstStyle/>
          <a:p>
            <a:fld id="{785A465D-9339-48A8-A271-2541A0891593}" type="slidenum">
              <a:rPr lang="fr-FR" smtClean="0"/>
              <a:t>‹N°›</a:t>
            </a:fld>
            <a:endParaRPr lang="fr-FR" dirty="0"/>
          </a:p>
        </p:txBody>
      </p:sp>
    </p:spTree>
    <p:extLst>
      <p:ext uri="{BB962C8B-B14F-4D97-AF65-F5344CB8AC3E}">
        <p14:creationId xmlns:p14="http://schemas.microsoft.com/office/powerpoint/2010/main" val="3517357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8CE24E-E563-5901-A7D7-48194DF9EBE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A7136D1-F928-9D5F-5C18-04F24492678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7ABC07-0676-3E39-0549-CC019BFDD851}"/>
              </a:ext>
            </a:extLst>
          </p:cNvPr>
          <p:cNvSpPr>
            <a:spLocks noGrp="1"/>
          </p:cNvSpPr>
          <p:nvPr>
            <p:ph type="dt" sz="half" idx="10"/>
          </p:nvPr>
        </p:nvSpPr>
        <p:spPr/>
        <p:txBody>
          <a:bodyPr/>
          <a:lstStyle/>
          <a:p>
            <a:fld id="{33A9811E-5157-4C1C-A97F-70823E37FFA0}" type="datetimeFigureOut">
              <a:rPr lang="fr-FR" smtClean="0"/>
              <a:t>12/05/2025</a:t>
            </a:fld>
            <a:endParaRPr lang="fr-FR" dirty="0"/>
          </a:p>
        </p:txBody>
      </p:sp>
      <p:sp>
        <p:nvSpPr>
          <p:cNvPr id="5" name="Espace réservé du pied de page 4">
            <a:extLst>
              <a:ext uri="{FF2B5EF4-FFF2-40B4-BE49-F238E27FC236}">
                <a16:creationId xmlns:a16="http://schemas.microsoft.com/office/drawing/2014/main" id="{807B1493-DF70-A398-B8EA-7FF63A01E4BF}"/>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38DD8A07-66EF-297F-58D4-EFA68163D44A}"/>
              </a:ext>
            </a:extLst>
          </p:cNvPr>
          <p:cNvSpPr>
            <a:spLocks noGrp="1"/>
          </p:cNvSpPr>
          <p:nvPr>
            <p:ph type="sldNum" sz="quarter" idx="12"/>
          </p:nvPr>
        </p:nvSpPr>
        <p:spPr/>
        <p:txBody>
          <a:bodyPr/>
          <a:lstStyle/>
          <a:p>
            <a:fld id="{785A465D-9339-48A8-A271-2541A0891593}" type="slidenum">
              <a:rPr lang="fr-FR" smtClean="0"/>
              <a:t>‹N°›</a:t>
            </a:fld>
            <a:endParaRPr lang="fr-FR" dirty="0"/>
          </a:p>
        </p:txBody>
      </p:sp>
    </p:spTree>
    <p:extLst>
      <p:ext uri="{BB962C8B-B14F-4D97-AF65-F5344CB8AC3E}">
        <p14:creationId xmlns:p14="http://schemas.microsoft.com/office/powerpoint/2010/main" val="1595515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72D8C93-1D16-F7AF-5987-FC71D02FF44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4D1D3DC-0210-CAF1-441B-2FFC991FB32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C4F4746-2134-8770-D81C-0D57C68696F5}"/>
              </a:ext>
            </a:extLst>
          </p:cNvPr>
          <p:cNvSpPr>
            <a:spLocks noGrp="1"/>
          </p:cNvSpPr>
          <p:nvPr>
            <p:ph type="dt" sz="half" idx="10"/>
          </p:nvPr>
        </p:nvSpPr>
        <p:spPr/>
        <p:txBody>
          <a:bodyPr/>
          <a:lstStyle/>
          <a:p>
            <a:fld id="{33A9811E-5157-4C1C-A97F-70823E37FFA0}" type="datetimeFigureOut">
              <a:rPr lang="fr-FR" smtClean="0"/>
              <a:t>12/05/2025</a:t>
            </a:fld>
            <a:endParaRPr lang="fr-FR" dirty="0"/>
          </a:p>
        </p:txBody>
      </p:sp>
      <p:sp>
        <p:nvSpPr>
          <p:cNvPr id="5" name="Espace réservé du pied de page 4">
            <a:extLst>
              <a:ext uri="{FF2B5EF4-FFF2-40B4-BE49-F238E27FC236}">
                <a16:creationId xmlns:a16="http://schemas.microsoft.com/office/drawing/2014/main" id="{7A7F156C-AC08-B8A0-B10A-1859633D52D6}"/>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26D950EA-58E2-5BCB-4558-4B00D71FB90F}"/>
              </a:ext>
            </a:extLst>
          </p:cNvPr>
          <p:cNvSpPr>
            <a:spLocks noGrp="1"/>
          </p:cNvSpPr>
          <p:nvPr>
            <p:ph type="sldNum" sz="quarter" idx="12"/>
          </p:nvPr>
        </p:nvSpPr>
        <p:spPr/>
        <p:txBody>
          <a:bodyPr/>
          <a:lstStyle/>
          <a:p>
            <a:fld id="{785A465D-9339-48A8-A271-2541A0891593}" type="slidenum">
              <a:rPr lang="fr-FR" smtClean="0"/>
              <a:t>‹N°›</a:t>
            </a:fld>
            <a:endParaRPr lang="fr-FR" dirty="0"/>
          </a:p>
        </p:txBody>
      </p:sp>
    </p:spTree>
    <p:extLst>
      <p:ext uri="{BB962C8B-B14F-4D97-AF65-F5344CB8AC3E}">
        <p14:creationId xmlns:p14="http://schemas.microsoft.com/office/powerpoint/2010/main" val="1064243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FF9D61B-4B57-4562-B325-DDBA4F39CCBC}" type="datetime1">
              <a:rPr lang="fr-FR" smtClean="0">
                <a:solidFill>
                  <a:prstClr val="black">
                    <a:tint val="75000"/>
                  </a:prstClr>
                </a:solidFill>
              </a:rPr>
              <a:t>12/05/2025</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2327627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8E15377-38B3-46BA-AD5E-E252C797D766}" type="datetime1">
              <a:rPr lang="fr-FR" smtClean="0">
                <a:solidFill>
                  <a:prstClr val="black">
                    <a:tint val="75000"/>
                  </a:prstClr>
                </a:solidFill>
              </a:rPr>
              <a:t>12/05/2025</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364060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3B2A11A9-EAA7-4131-8BF5-672510A5077D}" type="datetime1">
              <a:rPr lang="fr-FR" smtClean="0">
                <a:solidFill>
                  <a:prstClr val="black">
                    <a:tint val="75000"/>
                  </a:prstClr>
                </a:solidFill>
              </a:rPr>
              <a:t>12/05/2025</a:t>
            </a:fld>
            <a:endParaRPr lang="fr-FR" dirty="0">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654704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BBCD2DD6-F68D-4993-A05A-D40029F41162}" type="datetime1">
              <a:rPr lang="fr-FR" smtClean="0">
                <a:solidFill>
                  <a:prstClr val="black">
                    <a:tint val="75000"/>
                  </a:prstClr>
                </a:solidFill>
              </a:rPr>
              <a:t>12/05/2025</a:t>
            </a:fld>
            <a:endParaRPr lang="fr-FR" dirty="0">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293225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E7D30E2-560D-4762-838D-58B3FD8DC11D}" type="datetime1">
              <a:rPr lang="fr-FR" smtClean="0">
                <a:solidFill>
                  <a:prstClr val="black">
                    <a:tint val="75000"/>
                  </a:prstClr>
                </a:solidFill>
              </a:rPr>
              <a:t>12/05/2025</a:t>
            </a:fld>
            <a:endParaRPr lang="fr-FR" dirty="0">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20327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F63D2E6-2F35-464C-8DE0-CC87551F1528}" type="datetime1">
              <a:rPr lang="fr-FR" smtClean="0">
                <a:solidFill>
                  <a:prstClr val="black">
                    <a:tint val="75000"/>
                  </a:prstClr>
                </a:solidFill>
              </a:rPr>
              <a:t>12/05/2025</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301291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76B145D-7D71-45FF-B2A7-7CA094396DEA}" type="datetime1">
              <a:rPr lang="fr-FR" smtClean="0">
                <a:solidFill>
                  <a:prstClr val="black">
                    <a:tint val="75000"/>
                  </a:prstClr>
                </a:solidFill>
              </a:rPr>
              <a:t>12/05/2025</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42043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7E81D-94E9-45FD-A781-32162AA09213}" type="datetime1">
              <a:rPr lang="fr-FR" smtClean="0">
                <a:solidFill>
                  <a:prstClr val="black">
                    <a:tint val="75000"/>
                  </a:prstClr>
                </a:solidFill>
              </a:rPr>
              <a:t>12/05/2025</a:t>
            </a:fld>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22129255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C12A07-D8C5-434E-A21B-1F4A94EE2632}" type="datetime1">
              <a:rPr lang="fr-FR" smtClean="0">
                <a:solidFill>
                  <a:prstClr val="black">
                    <a:tint val="75000"/>
                  </a:prstClr>
                </a:solidFill>
              </a:rPr>
              <a:t>12/05/2025</a:t>
            </a:fld>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8C10C-C46B-4EFC-86E2-3F9DA27516D5}"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3197125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D2C5A36-4FED-6048-508D-281A2530E0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24CD3EC-C4AF-7A6A-9745-D61F1BECAE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87ADEB1-B532-FA26-3F89-D169D309E9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A9811E-5157-4C1C-A97F-70823E37FFA0}" type="datetimeFigureOut">
              <a:rPr lang="fr-FR" smtClean="0"/>
              <a:t>12/05/2025</a:t>
            </a:fld>
            <a:endParaRPr lang="fr-FR" dirty="0"/>
          </a:p>
        </p:txBody>
      </p:sp>
      <p:sp>
        <p:nvSpPr>
          <p:cNvPr id="5" name="Espace réservé du pied de page 4">
            <a:extLst>
              <a:ext uri="{FF2B5EF4-FFF2-40B4-BE49-F238E27FC236}">
                <a16:creationId xmlns:a16="http://schemas.microsoft.com/office/drawing/2014/main" id="{DF869110-A470-68CF-0F1F-95C296480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39758D10-BEFB-EE64-B998-4864B5C716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5A465D-9339-48A8-A271-2541A0891593}" type="slidenum">
              <a:rPr lang="fr-FR" smtClean="0"/>
              <a:t>‹N°›</a:t>
            </a:fld>
            <a:endParaRPr lang="fr-FR" dirty="0"/>
          </a:p>
        </p:txBody>
      </p:sp>
    </p:spTree>
    <p:extLst>
      <p:ext uri="{BB962C8B-B14F-4D97-AF65-F5344CB8AC3E}">
        <p14:creationId xmlns:p14="http://schemas.microsoft.com/office/powerpoint/2010/main" val="26544462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playplay.com/app/share/nouvelle-aquitaine/dfc8cf71-49db-486b-bc95-5b9af7194853"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mailto:muriel.blanc@nouvelle-aquitaine.fr" TargetMode="External"/><Relationship Id="rId3" Type="http://schemas.openxmlformats.org/officeDocument/2006/relationships/hyperlink" Target="mailto:claire.lagarde@nouvelle-aquitaine.fr" TargetMode="External"/><Relationship Id="rId7" Type="http://schemas.openxmlformats.org/officeDocument/2006/relationships/hyperlink" Target="mailto:catherine.brignaud@nouvelle-aquitaine.fr"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mailto:amelie.bouin@nouvelle-aquitaine.fr" TargetMode="External"/><Relationship Id="rId5" Type="http://schemas.openxmlformats.org/officeDocument/2006/relationships/hyperlink" Target="mailto:pauline.viault@nouvelle-aquitaine.fr" TargetMode="External"/><Relationship Id="rId10" Type="http://schemas.openxmlformats.org/officeDocument/2006/relationships/image" Target="../media/image11.png"/><Relationship Id="rId4" Type="http://schemas.openxmlformats.org/officeDocument/2006/relationships/hyperlink" Target="mailto:contactaapprevana@nouvelle-aquitaine.fr" TargetMode="External"/><Relationship Id="rId9" Type="http://schemas.openxmlformats.org/officeDocument/2006/relationships/hyperlink" Target="mailto:activitephysiquedesjeunes@nouvelle-aquitaine.fr"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playplay.com/app/video/nouvelle-aquitaine/tu-bouges-tes-bien/72ba7bdd-d932-4b59-a869-18db62288a76" TargetMode="Externa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053" y="736365"/>
            <a:ext cx="1445066" cy="1907683"/>
          </a:xfrm>
          <a:prstGeom prst="rect">
            <a:avLst/>
          </a:prstGeom>
        </p:spPr>
      </p:pic>
      <p:sp>
        <p:nvSpPr>
          <p:cNvPr id="5" name="Rectangle 4"/>
          <p:cNvSpPr/>
          <p:nvPr/>
        </p:nvSpPr>
        <p:spPr>
          <a:xfrm>
            <a:off x="1254302" y="2845000"/>
            <a:ext cx="10099498" cy="800219"/>
          </a:xfrm>
          <a:prstGeom prst="rect">
            <a:avLst/>
          </a:prstGeom>
        </p:spPr>
        <p:txBody>
          <a:bodyPr wrap="square">
            <a:spAutoFit/>
          </a:bodyPr>
          <a:lstStyle/>
          <a:p>
            <a:pPr algn="ctr">
              <a:lnSpc>
                <a:spcPct val="150000"/>
              </a:lnSpc>
            </a:pPr>
            <a:endParaRPr lang="fr-FR" sz="2400" i="1" dirty="0">
              <a:latin typeface="Arial" panose="020B0604020202020204" pitchFamily="34" charset="0"/>
              <a:cs typeface="Arial" panose="020B0604020202020204" pitchFamily="34" charset="0"/>
            </a:endParaRPr>
          </a:p>
          <a:p>
            <a:endParaRPr lang="fr-FR" sz="1000" dirty="0">
              <a:solidFill>
                <a:prstClr val="black"/>
              </a:solidFill>
              <a:latin typeface="Calibri Light" panose="020F0302020204030204"/>
              <a:cs typeface="Gotham-Book"/>
            </a:endParaRPr>
          </a:p>
        </p:txBody>
      </p:sp>
      <p:sp>
        <p:nvSpPr>
          <p:cNvPr id="7" name="Espace réservé du numéro de diapositive 6"/>
          <p:cNvSpPr>
            <a:spLocks noGrp="1"/>
          </p:cNvSpPr>
          <p:nvPr>
            <p:ph type="sldNum" sz="quarter" idx="12"/>
          </p:nvPr>
        </p:nvSpPr>
        <p:spPr/>
        <p:txBody>
          <a:bodyPr/>
          <a:lstStyle/>
          <a:p>
            <a:fld id="{47D8C10C-C46B-4EFC-86E2-3F9DA27516D5}" type="slidenum">
              <a:rPr lang="fr-FR" smtClean="0">
                <a:solidFill>
                  <a:schemeClr val="tx1"/>
                </a:solidFill>
              </a:rPr>
              <a:pPr/>
              <a:t>1</a:t>
            </a:fld>
            <a:endParaRPr lang="fr-FR" dirty="0">
              <a:solidFill>
                <a:schemeClr val="tx1"/>
              </a:solidFill>
            </a:endParaRPr>
          </a:p>
        </p:txBody>
      </p:sp>
      <p:pic>
        <p:nvPicPr>
          <p:cNvPr id="2" name="Image 1">
            <a:extLst>
              <a:ext uri="{FF2B5EF4-FFF2-40B4-BE49-F238E27FC236}">
                <a16:creationId xmlns:a16="http://schemas.microsoft.com/office/drawing/2014/main" id="{844FBBB2-87C6-053D-4FC6-B74134051F73}"/>
              </a:ext>
            </a:extLst>
          </p:cNvPr>
          <p:cNvPicPr>
            <a:picLocks noChangeAspect="1"/>
          </p:cNvPicPr>
          <p:nvPr/>
        </p:nvPicPr>
        <p:blipFill>
          <a:blip r:embed="rId4"/>
          <a:stretch>
            <a:fillRect/>
          </a:stretch>
        </p:blipFill>
        <p:spPr>
          <a:xfrm>
            <a:off x="9674769" y="362216"/>
            <a:ext cx="2161060" cy="1524674"/>
          </a:xfrm>
          <a:prstGeom prst="rect">
            <a:avLst/>
          </a:prstGeom>
        </p:spPr>
      </p:pic>
      <p:sp>
        <p:nvSpPr>
          <p:cNvPr id="6" name="ZoneTexte 5">
            <a:extLst>
              <a:ext uri="{FF2B5EF4-FFF2-40B4-BE49-F238E27FC236}">
                <a16:creationId xmlns:a16="http://schemas.microsoft.com/office/drawing/2014/main" id="{FCA8F2F8-EA6E-2B34-DE41-7A0B9C79924B}"/>
              </a:ext>
            </a:extLst>
          </p:cNvPr>
          <p:cNvSpPr txBox="1"/>
          <p:nvPr/>
        </p:nvSpPr>
        <p:spPr>
          <a:xfrm>
            <a:off x="2013404" y="1751496"/>
            <a:ext cx="8581293" cy="3016210"/>
          </a:xfrm>
          <a:prstGeom prst="rect">
            <a:avLst/>
          </a:prstGeom>
          <a:noFill/>
        </p:spPr>
        <p:txBody>
          <a:bodyPr wrap="square">
            <a:spAutoFit/>
          </a:bodyPr>
          <a:lstStyle/>
          <a:p>
            <a:pPr algn="l"/>
            <a:endParaRPr lang="fr-FR" sz="1200" b="0" i="0" u="none" strike="noStrike" baseline="0" dirty="0">
              <a:solidFill>
                <a:srgbClr val="000000"/>
              </a:solidFill>
              <a:latin typeface="Arial" panose="020B0604020202020204" pitchFamily="34" charset="0"/>
            </a:endParaRPr>
          </a:p>
          <a:p>
            <a:pPr algn="ctr"/>
            <a:r>
              <a:rPr lang="fr-FR" sz="4400" b="1" dirty="0">
                <a:latin typeface="Arial" panose="020B0604020202020204" pitchFamily="34" charset="0"/>
                <a:cs typeface="Arial" panose="020B0604020202020204" pitchFamily="34" charset="0"/>
              </a:rPr>
              <a:t>CONFERENCE INOVA-E</a:t>
            </a:r>
          </a:p>
          <a:p>
            <a:pPr algn="ctr"/>
            <a:endParaRPr lang="fr-FR" sz="1600" b="1" dirty="0">
              <a:latin typeface="Arial" panose="020B0604020202020204" pitchFamily="34" charset="0"/>
              <a:cs typeface="Arial" panose="020B0604020202020204" pitchFamily="34" charset="0"/>
            </a:endParaRPr>
          </a:p>
          <a:p>
            <a:pPr algn="ctr"/>
            <a:r>
              <a:rPr lang="fr-FR" sz="1600" b="1" dirty="0">
                <a:latin typeface="Arial" panose="020B0604020202020204" pitchFamily="34" charset="0"/>
                <a:cs typeface="Arial" panose="020B0604020202020204" pitchFamily="34" charset="0"/>
              </a:rPr>
              <a:t>Comment promouvoir l’activité physique des néo-aquitains ? </a:t>
            </a:r>
          </a:p>
          <a:p>
            <a:pPr algn="ctr"/>
            <a:r>
              <a:rPr kumimoji="0" lang="fr-FR" sz="1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Problématiques émergentes, stratégies d’intervention et ressources mobilisables</a:t>
            </a:r>
            <a:r>
              <a:rPr kumimoji="0" lang="fr-FR" sz="1600" b="1"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t>
            </a:r>
            <a:br>
              <a:rPr kumimoji="0" lang="fr-FR" sz="1600" b="1"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fr-FR" sz="1600" b="1"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algn="ctr"/>
            <a:endParaRPr kumimoji="0" lang="fr-FR" sz="1600" b="1"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algn="ctr"/>
            <a:r>
              <a:rPr kumimoji="0" lang="fr-FR" b="0" i="1"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Le lundi 26 mai 2025 de 13h30 à 17h30</a:t>
            </a:r>
          </a:p>
          <a:p>
            <a:pPr algn="ctr"/>
            <a:endParaRPr lang="fr-FR" dirty="0">
              <a:latin typeface="Arial" panose="020B0604020202020204" pitchFamily="34" charset="0"/>
              <a:cs typeface="Arial" panose="020B0604020202020204" pitchFamily="34" charset="0"/>
            </a:endParaRPr>
          </a:p>
          <a:p>
            <a:pPr algn="ctr"/>
            <a:r>
              <a:rPr lang="fr-FR" b="1" i="1" dirty="0">
                <a:solidFill>
                  <a:srgbClr val="C00000"/>
                </a:solidFill>
                <a:effectLst/>
                <a:latin typeface="Arial" panose="020B0604020202020204" pitchFamily="34" charset="0"/>
                <a:ea typeface="Cambria" panose="02040503050406030204" pitchFamily="18" charset="0"/>
                <a:cs typeface="Arial" panose="020B0604020202020204" pitchFamily="34" charset="0"/>
              </a:rPr>
              <a:t>simultanément à Bordeaux, Limoges et Poitiers</a:t>
            </a:r>
            <a:endParaRPr lang="fr-FR" b="1" i="1" dirty="0">
              <a:solidFill>
                <a:srgbClr val="C00000"/>
              </a:solidFill>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AAE66933-93D4-276D-AB14-7FEB2FC65131}"/>
              </a:ext>
            </a:extLst>
          </p:cNvPr>
          <p:cNvPicPr>
            <a:picLocks noChangeAspect="1"/>
          </p:cNvPicPr>
          <p:nvPr/>
        </p:nvPicPr>
        <p:blipFill>
          <a:blip r:embed="rId5"/>
          <a:stretch>
            <a:fillRect/>
          </a:stretch>
        </p:blipFill>
        <p:spPr>
          <a:xfrm>
            <a:off x="0" y="3645219"/>
            <a:ext cx="2397610" cy="3235829"/>
          </a:xfrm>
          <a:prstGeom prst="rect">
            <a:avLst/>
          </a:prstGeom>
        </p:spPr>
      </p:pic>
    </p:spTree>
    <p:extLst>
      <p:ext uri="{BB962C8B-B14F-4D97-AF65-F5344CB8AC3E}">
        <p14:creationId xmlns:p14="http://schemas.microsoft.com/office/powerpoint/2010/main" val="3249575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0" y="17596"/>
            <a:ext cx="12192000" cy="1401600"/>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rgbClr val="FFFFFF"/>
              </a:solidFill>
              <a:latin typeface="Calibri" panose="020F0502020204030204" pitchFamily="34" charset="0"/>
              <a:ea typeface="Times New Roman" panose="02020603050405020304" pitchFamily="18" charset="0"/>
              <a:cs typeface="Calibri" panose="020F0502020204030204" pitchFamily="34" charset="0"/>
            </a:endParaRPr>
          </a:p>
          <a:p>
            <a:pPr algn="ctr">
              <a:defRPr/>
            </a:pPr>
            <a:r>
              <a:rPr lang="fr-FR" b="1" u="sng" dirty="0">
                <a:solidFill>
                  <a:schemeClr val="bg1"/>
                </a:solidFill>
                <a:latin typeface="Arial" panose="020B0604020202020204" pitchFamily="34" charset="0"/>
                <a:cs typeface="Arial" panose="020B0604020202020204" pitchFamily="34" charset="0"/>
              </a:rPr>
              <a:t>A – L’AMI PREVA’NA 2024-2028 : une grande priorité l’activité physique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b="1" dirty="0">
              <a:solidFill>
                <a:srgbClr val="FFFFFF"/>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FFFFFF"/>
                </a:solidFill>
                <a:latin typeface="Calibri" panose="020F0502020204030204" pitchFamily="34" charset="0"/>
                <a:ea typeface="Times New Roman" panose="02020603050405020304" pitchFamily="18" charset="0"/>
                <a:cs typeface="Calibri" panose="020F0502020204030204" pitchFamily="34" charset="0"/>
              </a:rPr>
              <a:t>2 </a:t>
            </a:r>
            <a:r>
              <a:rPr kumimoji="0" lang="fr-FR"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 Priorité 2 : « Tu bouges t’es bien ! : Faciliter l’accès des jeunes à l’activité physique, en ciblant les plus éloignés de la pratique afin de diminuer leur sédentarité »</a:t>
            </a:r>
            <a:endParaRPr kumimoji="0" lang="fr-FR"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4" name="Rectangle 13"/>
          <p:cNvSpPr/>
          <p:nvPr/>
        </p:nvSpPr>
        <p:spPr>
          <a:xfrm>
            <a:off x="191024" y="1488960"/>
            <a:ext cx="11333910" cy="4134850"/>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Les projets proposés devront répondre obligatoirement à au moins un des deux objectifs suivants</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a:t>
            </a: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fr-FR" sz="2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Objectif 1 : Faire de la Région Nouvelle-Aquitaine une région exemplaire en matière de promotion de l’activité physique.</a:t>
            </a:r>
          </a:p>
          <a:p>
            <a:pPr marL="457200" marR="0" lvl="1" indent="0" algn="just" defTabSz="914400" rtl="0" eaLnBrk="1" fontAlgn="auto" latinLnBrk="0" hangingPunct="1">
              <a:lnSpc>
                <a:spcPct val="107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just"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kumimoji="0" lang="fr-FR" sz="2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Objectif 2 : Mobiliser les acteurs et développer une culture partagée et des démarches collaboratives pour la promotion de l’activité physique en Nouvelle-Aquitaine.</a:t>
            </a: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7" name="Rectangle 6"/>
          <p:cNvSpPr/>
          <p:nvPr/>
        </p:nvSpPr>
        <p:spPr>
          <a:xfrm>
            <a:off x="933115" y="1314450"/>
            <a:ext cx="10078328"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13793307-0EC1-67DD-F5FD-6C2DDA191612}"/>
              </a:ext>
            </a:extLst>
          </p:cNvPr>
          <p:cNvPicPr>
            <a:picLocks noChangeAspect="1"/>
          </p:cNvPicPr>
          <p:nvPr/>
        </p:nvPicPr>
        <p:blipFill>
          <a:blip r:embed="rId2"/>
          <a:stretch>
            <a:fillRect/>
          </a:stretch>
        </p:blipFill>
        <p:spPr>
          <a:xfrm>
            <a:off x="-175650" y="5191689"/>
            <a:ext cx="2286198" cy="1615580"/>
          </a:xfrm>
          <a:prstGeom prst="rect">
            <a:avLst/>
          </a:prstGeom>
        </p:spPr>
      </p:pic>
    </p:spTree>
    <p:extLst>
      <p:ext uri="{BB962C8B-B14F-4D97-AF65-F5344CB8AC3E}">
        <p14:creationId xmlns:p14="http://schemas.microsoft.com/office/powerpoint/2010/main" val="794020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0" y="17596"/>
            <a:ext cx="12192000" cy="1053558"/>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algn="ctr">
              <a:defRPr/>
            </a:pPr>
            <a:r>
              <a:rPr lang="fr-FR" sz="2000" b="1" u="sng" dirty="0">
                <a:solidFill>
                  <a:schemeClr val="bg1"/>
                </a:solidFill>
                <a:latin typeface="Arial" panose="020B0604020202020204" pitchFamily="34" charset="0"/>
                <a:cs typeface="Arial" panose="020B0604020202020204" pitchFamily="34" charset="0"/>
              </a:rPr>
              <a:t>A – L’AMI PREVA’NA 2024-2028 : une grande priorité l’activité physique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FFFFFF"/>
                </a:solidFill>
                <a:latin typeface="Calibri" panose="020F0502020204030204" pitchFamily="34" charset="0"/>
                <a:ea typeface="Times New Roman" panose="02020603050405020304" pitchFamily="18" charset="0"/>
                <a:cs typeface="Calibri" panose="020F0502020204030204" pitchFamily="34" charset="0"/>
              </a:rPr>
              <a:t>2</a:t>
            </a:r>
            <a:r>
              <a:rPr kumimoji="0" lang="fr-FR"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 – Priorité 2 : « Tu bouges t’es bien ! : Faciliter l’accès des jeunes à l’activité physique, en ciblant les plus éloignés de la pratique afin de diminuer leur sédentarité »</a:t>
            </a:r>
            <a:endParaRPr kumimoji="0" lang="fr-FR"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4" name="Rectangle 13"/>
          <p:cNvSpPr/>
          <p:nvPr/>
        </p:nvSpPr>
        <p:spPr>
          <a:xfrm>
            <a:off x="204086" y="1189048"/>
            <a:ext cx="11333910" cy="4896918"/>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600" b="1" i="0" u="sng"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Objectif 1 : Faire de la Région Nouvelle-Aquitaine une région exemplaire en matière de promotion de l’activité physique </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Le projet proposé devra permettre soit de : </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1600" b="1" i="0" u="sng" strike="noStrike" kern="1200" cap="none" spc="0" normalizeH="0" baseline="0" noProof="0" dirty="0">
                <a:ln>
                  <a:noFill/>
                </a:ln>
                <a:solidFill>
                  <a:prstClr val="black"/>
                </a:solidFill>
                <a:effectLst/>
                <a:highlight>
                  <a:srgbClr val="D3D3D3"/>
                </a:highlight>
                <a:uLnTx/>
                <a:uFillTx/>
                <a:latin typeface="Arial" panose="020B0604020202020204" pitchFamily="34" charset="0"/>
                <a:ea typeface="Calibri" panose="020F0502020204030204" pitchFamily="34" charset="0"/>
                <a:cs typeface="Arial" panose="020B0604020202020204" pitchFamily="34" charset="0"/>
              </a:rPr>
              <a:t>Axe 1 : Agir sur les comportements des jeunes</a:t>
            </a:r>
            <a:r>
              <a:rPr kumimoji="0" lang="fr-FR"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Changer les attitudes et les motivations des jeunes</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vis-à-vis de l’activité physique</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en : </a:t>
            </a:r>
          </a:p>
          <a:p>
            <a:pPr marL="800100" marR="0" lvl="1"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tab pos="906780" algn="l"/>
              </a:tabLst>
              <a:defRPr/>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Proposant des actions de sensibilisation</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au sein des lycées, des missions locales et des CFA et ce autour d’une gouvernance et d’un pilotage partagé (impliquer les jeunes dans une démarche de pair-aidance, les parents, les référents jeunesse des lycées…).</a:t>
            </a:r>
          </a:p>
          <a:p>
            <a:pPr marL="800100" marR="0" lvl="1"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tab pos="906780" algn="l"/>
              </a:tabLst>
              <a:defRPr/>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Mettant en place des actions innovantes permettant l’accès à de nouvelles activités attrayantes</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variées et conviviales mettant l’accent par exemple sur l’innovation par le numérique afin de promouvoir l’activité physique pour les jeunes les plus sédentaires.</a:t>
            </a:r>
          </a:p>
          <a:p>
            <a:pPr marL="342900" marR="0" lvl="0" indent="-342900" algn="just"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Proposer des actions agissant sur des leviers d’engagement et de motivation</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afin d’atteindre les habitudes de vie tels que : les défis par exemple, les parcours activité physique, les parcours du cœur scolaire.</a:t>
            </a:r>
          </a:p>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Proposer des actions de sensibilisation à destination de l’entourage</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(parents, enseignants, éducateurs, animateurs...) afin qu’il valorise l’activité physique et encourage les jeunes à augmenter leur niveau de pratique.</a:t>
            </a: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7" name="Rectangle 6"/>
          <p:cNvSpPr/>
          <p:nvPr/>
        </p:nvSpPr>
        <p:spPr>
          <a:xfrm>
            <a:off x="933115" y="1314450"/>
            <a:ext cx="10078328"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B6C3C7D0-4F95-EA60-CD82-2AEA567E43C6}"/>
              </a:ext>
            </a:extLst>
          </p:cNvPr>
          <p:cNvPicPr>
            <a:picLocks noChangeAspect="1"/>
          </p:cNvPicPr>
          <p:nvPr/>
        </p:nvPicPr>
        <p:blipFill>
          <a:blip r:embed="rId2"/>
          <a:stretch>
            <a:fillRect/>
          </a:stretch>
        </p:blipFill>
        <p:spPr>
          <a:xfrm>
            <a:off x="-296628" y="5387479"/>
            <a:ext cx="2286198" cy="1615580"/>
          </a:xfrm>
          <a:prstGeom prst="rect">
            <a:avLst/>
          </a:prstGeom>
        </p:spPr>
      </p:pic>
    </p:spTree>
    <p:extLst>
      <p:ext uri="{BB962C8B-B14F-4D97-AF65-F5344CB8AC3E}">
        <p14:creationId xmlns:p14="http://schemas.microsoft.com/office/powerpoint/2010/main" val="1215697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0" y="17596"/>
            <a:ext cx="12192000" cy="1062776"/>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algn="ctr">
              <a:defRPr/>
            </a:pPr>
            <a:r>
              <a:rPr lang="fr-FR" sz="2000" b="1" u="sng" dirty="0">
                <a:solidFill>
                  <a:schemeClr val="bg1"/>
                </a:solidFill>
                <a:latin typeface="Arial" panose="020B0604020202020204" pitchFamily="34" charset="0"/>
                <a:cs typeface="Arial" panose="020B0604020202020204" pitchFamily="34" charset="0"/>
              </a:rPr>
              <a:t>A – L’AMI PREVA’NA 2024-2028 : une grande priorité l’activité physique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FFFFFF"/>
                </a:solidFill>
                <a:latin typeface="Calibri" panose="020F0502020204030204" pitchFamily="34" charset="0"/>
                <a:ea typeface="Times New Roman" panose="02020603050405020304" pitchFamily="18" charset="0"/>
                <a:cs typeface="Calibri" panose="020F0502020204030204" pitchFamily="34" charset="0"/>
              </a:rPr>
              <a:t>2 </a:t>
            </a:r>
            <a:r>
              <a:rPr kumimoji="0" lang="fr-FR"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 Priorité 2 : « Tu bouges t’es bien ! : Faciliter l’accès des jeunes à l’activité physique, en ciblant les plus éloignés de la pratique afin de diminuer leur sédentarité »</a:t>
            </a:r>
            <a:endParaRPr kumimoji="0" lang="fr-FR"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4" name="Rectangle 13"/>
          <p:cNvSpPr/>
          <p:nvPr/>
        </p:nvSpPr>
        <p:spPr>
          <a:xfrm>
            <a:off x="158367" y="1290227"/>
            <a:ext cx="11333910" cy="456766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600" b="1" i="0" u="sng"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Objectif 1 : Faire de la Région Nouvelle-Aquitaine une région exemplaire en matière de promotion de l’activité physique </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Le projet proposé devra permettre soit de : </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1600" b="1" i="0" u="sng" strike="noStrike" kern="1200" cap="none" spc="0" normalizeH="0" baseline="0" noProof="0" dirty="0">
                <a:ln>
                  <a:noFill/>
                </a:ln>
                <a:solidFill>
                  <a:prstClr val="black"/>
                </a:solidFill>
                <a:effectLst/>
                <a:highlight>
                  <a:srgbClr val="D3D3D3"/>
                </a:highlight>
                <a:uLnTx/>
                <a:uFillTx/>
                <a:latin typeface="Arial" panose="020B0604020202020204" pitchFamily="34" charset="0"/>
                <a:ea typeface="Calibri" panose="020F0502020204030204" pitchFamily="34" charset="0"/>
                <a:cs typeface="Arial" panose="020B0604020202020204" pitchFamily="34" charset="0"/>
              </a:rPr>
              <a:t>Axe 1 : Agir sur les comportements des jeunes</a:t>
            </a:r>
            <a:r>
              <a:rPr kumimoji="0" lang="fr-FR" sz="16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Proposer des actions afin de promouvoir les mobilités actives</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p</a:t>
            </a: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our les déplacements quotidiens (le vélo, le roller ou la marche à pied), modes de déplacement qui utilisent la seule énergie humaine. Ces actions doivent être portées plutôt à l’échelle intercommunale dans une démarche de coordination des acteurs.</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0" algn="just" defTabSz="914400" rtl="0" eaLnBrk="1" fontAlgn="auto" latinLnBrk="0" hangingPunct="1">
              <a:lnSpc>
                <a:spcPct val="107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just"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Soutenir des actions de pair-aidance » et d’initiative jeunes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en s’appuyant : </a:t>
            </a:r>
          </a:p>
          <a:p>
            <a:pPr marL="742950" marR="0" lvl="1" indent="-28575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sur les réseaux des </a:t>
            </a: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référents jeunesses</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dans les lycées, </a:t>
            </a:r>
          </a:p>
          <a:p>
            <a:pPr marL="742950" marR="0" lvl="1" indent="-28575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sur les </a:t>
            </a: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Conseils de Vie Lycéenne</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(CVL),</a:t>
            </a:r>
          </a:p>
          <a:p>
            <a:pPr marL="742950" marR="0" lvl="1" indent="-28575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sur </a:t>
            </a: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 réseau de référents jeunes</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1143000" marR="0" lvl="2" indent="-228600" algn="just" defTabSz="914400" rtl="0" eaLnBrk="1" fontAlgn="auto" latinLnBrk="0" hangingPunct="1">
              <a:lnSpc>
                <a:spcPct val="107000"/>
              </a:lnSpc>
              <a:spcBef>
                <a:spcPts val="0"/>
              </a:spcBef>
              <a:spcAft>
                <a:spcPts val="0"/>
              </a:spcAft>
              <a:buClrTx/>
              <a:buSzTx/>
              <a:buFont typeface="Wingdings" panose="05000000000000000000" pitchFamily="2" charset="2"/>
              <a:buChar char=""/>
              <a:tabLst>
                <a:tab pos="1821180" algn="l"/>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dans les Missions Locales en lien avec l’ARML,</a:t>
            </a:r>
          </a:p>
          <a:p>
            <a:pPr marL="1143000" marR="0" lvl="2" indent="-228600" algn="just" defTabSz="914400" rtl="0" eaLnBrk="1" fontAlgn="auto" latinLnBrk="0" hangingPunct="1">
              <a:lnSpc>
                <a:spcPct val="107000"/>
              </a:lnSpc>
              <a:spcBef>
                <a:spcPts val="0"/>
              </a:spcBef>
              <a:spcAft>
                <a:spcPts val="800"/>
              </a:spcAft>
              <a:buClrTx/>
              <a:buSzTx/>
              <a:buFont typeface="Wingdings" panose="05000000000000000000" pitchFamily="2" charset="2"/>
              <a:buChar char=""/>
              <a:tabLst>
                <a:tab pos="1821180" algn="l"/>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dans les CFA.</a:t>
            </a: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7" name="Rectangle 6"/>
          <p:cNvSpPr/>
          <p:nvPr/>
        </p:nvSpPr>
        <p:spPr>
          <a:xfrm>
            <a:off x="933115" y="1314450"/>
            <a:ext cx="10078328"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02D3C2E2-734C-FD69-ED26-A312741A3696}"/>
              </a:ext>
            </a:extLst>
          </p:cNvPr>
          <p:cNvPicPr>
            <a:picLocks noChangeAspect="1"/>
          </p:cNvPicPr>
          <p:nvPr/>
        </p:nvPicPr>
        <p:blipFill>
          <a:blip r:embed="rId2"/>
          <a:stretch>
            <a:fillRect/>
          </a:stretch>
        </p:blipFill>
        <p:spPr>
          <a:xfrm>
            <a:off x="-209984" y="5251706"/>
            <a:ext cx="2286198" cy="1615580"/>
          </a:xfrm>
          <a:prstGeom prst="rect">
            <a:avLst/>
          </a:prstGeom>
        </p:spPr>
      </p:pic>
    </p:spTree>
    <p:extLst>
      <p:ext uri="{BB962C8B-B14F-4D97-AF65-F5344CB8AC3E}">
        <p14:creationId xmlns:p14="http://schemas.microsoft.com/office/powerpoint/2010/main" val="3103765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0" y="17596"/>
            <a:ext cx="12192000" cy="852755"/>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algn="ctr">
              <a:defRPr/>
            </a:pPr>
            <a:endParaRPr lang="fr-FR" sz="2400" b="1" u="sng" dirty="0">
              <a:solidFill>
                <a:schemeClr val="bg1"/>
              </a:solidFill>
              <a:latin typeface="Arial" panose="020B0604020202020204" pitchFamily="34" charset="0"/>
              <a:cs typeface="Arial" panose="020B0604020202020204" pitchFamily="34" charset="0"/>
            </a:endParaRPr>
          </a:p>
          <a:p>
            <a:pPr algn="ctr">
              <a:defRPr/>
            </a:pPr>
            <a:r>
              <a:rPr lang="fr-FR" sz="1600" b="1" u="sng" dirty="0">
                <a:solidFill>
                  <a:schemeClr val="bg1"/>
                </a:solidFill>
                <a:latin typeface="Arial" panose="020B0604020202020204" pitchFamily="34" charset="0"/>
                <a:cs typeface="Arial" panose="020B0604020202020204" pitchFamily="34" charset="0"/>
              </a:rPr>
              <a:t>A – L’AMI PREVA’NA 2024-2028 : une grande priorité l’activité physique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2 – Priorité 2 : « Tu bouges t’es bien ! : Faciliter l’accès des jeunes à l’activité physique, en ciblant les plus éloignés de la pratique afin de diminuer leur sédentarité »</a:t>
            </a:r>
            <a:endParaRPr kumimoji="0" lang="fr-FR" sz="1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7" name="Rectangle 6"/>
          <p:cNvSpPr/>
          <p:nvPr/>
        </p:nvSpPr>
        <p:spPr>
          <a:xfrm>
            <a:off x="545417" y="1036238"/>
            <a:ext cx="10078328" cy="5062989"/>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600" b="1" i="0" u="sng"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Objectif 1 : Faire de la Région Nouvelle-Aquitaine une région exemplaire en matière de promotion de l’activité physique </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800" b="1" i="0" u="sng" strike="noStrike" kern="1200" cap="none" spc="0" normalizeH="0" baseline="0" noProof="0" dirty="0">
                <a:ln>
                  <a:noFill/>
                </a:ln>
                <a:solidFill>
                  <a:prstClr val="black"/>
                </a:solidFill>
                <a:effectLst/>
                <a:highlight>
                  <a:srgbClr val="D3D3D3"/>
                </a:highlight>
                <a:uLnTx/>
                <a:uFillTx/>
                <a:latin typeface="Calibri" panose="020F0502020204030204" pitchFamily="34" charset="0"/>
                <a:ea typeface="Calibri" panose="020F0502020204030204" pitchFamily="34" charset="0"/>
                <a:cs typeface="Calibri" panose="020F0502020204030204" pitchFamily="34" charset="0"/>
              </a:rPr>
              <a:t>Axe 2 : Soutenir des actions permettant d’adapter l’environnement pour faciliter le mouvement :</a:t>
            </a:r>
            <a:r>
              <a:rPr kumimoji="0" lang="fr-FR" sz="1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Proposer des actions concernant les conditions environnementales</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(physiques, urbanistiques, organisationnelles, institutionnelles) </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qui favorisent l’activité physique</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pendant le temps scolaire et en dehors (temps péri ou extra-scolaire), pendant les loisirs et dans la vie quotidienne, afin que les jeunes puissent mettre en œuvre les connaissances et les compétences acquises (équipements adaptés au sein des établissements ou dans les rues par exemple).</a:t>
            </a:r>
          </a:p>
          <a:p>
            <a:pPr marL="342900" marR="0" lvl="0" indent="-342900" algn="just"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Proposer des actions permettant d’intégrer la dimension de promotion de l’activité physique dans les politiques d’aménagement urbain</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en faisant le lien avec les Contrats locaux de mobilité, le Plan régional Vélo et des stratégies de développement des transports scolaires et le Plan Régional Santé Environnement (PRSE).</a:t>
            </a:r>
          </a:p>
          <a:p>
            <a:pPr marL="342900" marR="0" lvl="0" indent="-342900" algn="just"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Mettre en place des actions de promotion de l’activité physique des jeunes dans le cadre des Contrats de territoire </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et le volet santé de ces derniers.</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3B8E8DCF-186A-9471-9787-18755AF37C1E}"/>
              </a:ext>
            </a:extLst>
          </p:cNvPr>
          <p:cNvPicPr>
            <a:picLocks noChangeAspect="1"/>
          </p:cNvPicPr>
          <p:nvPr/>
        </p:nvPicPr>
        <p:blipFill>
          <a:blip r:embed="rId2"/>
          <a:stretch>
            <a:fillRect/>
          </a:stretch>
        </p:blipFill>
        <p:spPr>
          <a:xfrm>
            <a:off x="-94071" y="5867931"/>
            <a:ext cx="1662325" cy="1090416"/>
          </a:xfrm>
          <a:prstGeom prst="rect">
            <a:avLst/>
          </a:prstGeom>
        </p:spPr>
      </p:pic>
    </p:spTree>
    <p:extLst>
      <p:ext uri="{BB962C8B-B14F-4D97-AF65-F5344CB8AC3E}">
        <p14:creationId xmlns:p14="http://schemas.microsoft.com/office/powerpoint/2010/main" val="364477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0" y="17596"/>
            <a:ext cx="12192000" cy="852755"/>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algn="ctr">
              <a:defRPr/>
            </a:pPr>
            <a:r>
              <a:rPr lang="fr-FR" sz="1600" b="1" u="sng" dirty="0">
                <a:solidFill>
                  <a:schemeClr val="bg1"/>
                </a:solidFill>
                <a:latin typeface="Arial" panose="020B0604020202020204" pitchFamily="34" charset="0"/>
                <a:cs typeface="Arial" panose="020B0604020202020204" pitchFamily="34" charset="0"/>
              </a:rPr>
              <a:t>A – L’AMI PREVA’NA 2024-2028 : une grande priorité l’activité physique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FFFFFF"/>
                </a:solidFill>
                <a:latin typeface="Calibri" panose="020F0502020204030204" pitchFamily="34" charset="0"/>
                <a:ea typeface="Times New Roman" panose="02020603050405020304" pitchFamily="18" charset="0"/>
                <a:cs typeface="Calibri" panose="020F0502020204030204" pitchFamily="34" charset="0"/>
              </a:rPr>
              <a:t>2</a:t>
            </a:r>
            <a:r>
              <a:rPr kumimoji="0" lang="fr-FR" sz="1600"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 – Priorité 2 : « Tu bouges t’es bien ! : Faciliter l’accès des jeunes à l’activité physique, en ciblant les plus éloignés de la pratique afin de diminuer leur sédentarité »</a:t>
            </a:r>
            <a:endParaRPr kumimoji="0" lang="fr-FR" sz="1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7" name="Rectangle 6"/>
          <p:cNvSpPr/>
          <p:nvPr/>
        </p:nvSpPr>
        <p:spPr>
          <a:xfrm>
            <a:off x="362409" y="1031533"/>
            <a:ext cx="10479761" cy="6114303"/>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800" b="1" i="0" u="sng"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Objectif 2 : Mobiliser les acteurs et développer une culture partagée et des démarches collaboratives pour la promotion de l’activité physique en Nouvelle-Aquitaine</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FR" sz="1800" b="1" i="0" u="sng" strike="noStrike" kern="1200" cap="none" spc="0" normalizeH="0" baseline="0" noProof="0" dirty="0">
                <a:ln>
                  <a:noFill/>
                </a:ln>
                <a:solidFill>
                  <a:prstClr val="black"/>
                </a:solidFill>
                <a:effectLst/>
                <a:highlight>
                  <a:srgbClr val="D3D3D3"/>
                </a:highlight>
                <a:uLnTx/>
                <a:uFillTx/>
                <a:latin typeface="Calibri" panose="020F0502020204030204" pitchFamily="34" charset="0"/>
                <a:ea typeface="Calibri" panose="020F0502020204030204" pitchFamily="34" charset="0"/>
                <a:cs typeface="Calibri" panose="020F0502020204030204" pitchFamily="34" charset="0"/>
              </a:rPr>
              <a:t>Axe 1 : Mettre en place des Temps d'Échanges de Pratiques (TEP) régionaux en visioconférence entre les acteurs bénéficiaires de l’AMI pour partager les résultats et les fiches pratiques. </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800" b="1" i="0" u="sng" strike="noStrike" kern="1200" cap="none" spc="0" normalizeH="0" baseline="0" noProof="0" dirty="0">
                <a:ln>
                  <a:noFill/>
                </a:ln>
                <a:solidFill>
                  <a:prstClr val="black"/>
                </a:solidFill>
                <a:effectLst/>
                <a:highlight>
                  <a:srgbClr val="D3D3D3"/>
                </a:highlight>
                <a:uLnTx/>
                <a:uFillTx/>
                <a:latin typeface="Calibri" panose="020F0502020204030204" pitchFamily="34" charset="0"/>
                <a:ea typeface="Calibri" panose="020F0502020204030204" pitchFamily="34" charset="0"/>
                <a:cs typeface="Calibri" panose="020F0502020204030204" pitchFamily="34" charset="0"/>
              </a:rPr>
              <a:t>Axe 2 : Proposer des formations-actions à destination des acteurs engagés dans le programme « Tu bouges t’es bien ! »</a:t>
            </a:r>
            <a:r>
              <a:rPr kumimoji="0" lang="fr-FR" sz="1800" b="0" i="0" u="sng" strike="noStrike" kern="1200" cap="none" spc="0" normalizeH="0" baseline="0" noProof="0" dirty="0">
                <a:ln>
                  <a:noFill/>
                </a:ln>
                <a:solidFill>
                  <a:prstClr val="black"/>
                </a:solidFill>
                <a:effectLst/>
                <a:highlight>
                  <a:srgbClr val="D3D3D3"/>
                </a:highlight>
                <a:uLnTx/>
                <a:uFillTx/>
                <a:latin typeface="Calibri" panose="020F0502020204030204" pitchFamily="34" charset="0"/>
                <a:ea typeface="Calibri" panose="020F0502020204030204" pitchFamily="34" charset="0"/>
                <a:cs typeface="Calibri" panose="020F0502020204030204" pitchFamily="34" charset="0"/>
              </a:rPr>
              <a:t>.</a:t>
            </a:r>
            <a:r>
              <a:rPr kumimoji="0" lang="fr-FR"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800" b="1" i="0" u="sng" strike="noStrike" kern="1200" cap="none" spc="0" normalizeH="0" baseline="0" noProof="0" dirty="0">
                <a:ln>
                  <a:noFill/>
                </a:ln>
                <a:solidFill>
                  <a:prstClr val="black"/>
                </a:solidFill>
                <a:effectLst/>
                <a:highlight>
                  <a:srgbClr val="D3D3D3"/>
                </a:highlight>
                <a:uLnTx/>
                <a:uFillTx/>
                <a:latin typeface="Calibri" panose="020F0502020204030204" pitchFamily="34" charset="0"/>
                <a:ea typeface="Calibri" panose="020F0502020204030204" pitchFamily="34" charset="0"/>
                <a:cs typeface="Calibri" panose="020F0502020204030204" pitchFamily="34" charset="0"/>
              </a:rPr>
              <a:t>Axe 3 : Organiser une conférence régionale annuelle « Tu bouges, t’es bien !» :</a:t>
            </a:r>
            <a:r>
              <a:rPr kumimoji="0" lang="fr-FR" sz="1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Wingdings" panose="05000000000000000000" pitchFamily="2" charset="2"/>
              <a:buChar char=""/>
              <a:tabLst>
                <a:tab pos="457200" algn="l"/>
              </a:tabLst>
              <a:defRPr/>
            </a:pPr>
            <a:r>
              <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Valoriser les expérimentations et capitaliser pour essaimer les bonnes pratiques concernant la promotion de l’activité physique auprès des jeunes sur les territoires de la Nouvelle-Aquitaine.</a:t>
            </a:r>
            <a:endPar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Wingdings" panose="05000000000000000000" pitchFamily="2" charset="2"/>
              <a:buChar char=""/>
              <a:tabLst>
                <a:tab pos="457200" algn="l"/>
              </a:tabLst>
              <a:defRPr/>
            </a:pPr>
            <a:r>
              <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Associer les réseaux ou groupes d’acteurs à l’échelle locale (parents d’élèves, intervenants de l’Education nationale, des missions locales, du secteur de l’apprentissage, réseau associatif, EPCI, CLS… ).</a:t>
            </a:r>
            <a:endPar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rPr>
              <a:t>https://playplay.com/app/share/nouvelle-aquitaine/dfc8cf71-49db-486b-bc95-5b9af7194853</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CB009566-0C34-18FC-41DA-780315D38A79}"/>
              </a:ext>
            </a:extLst>
          </p:cNvPr>
          <p:cNvPicPr>
            <a:picLocks noChangeAspect="1"/>
          </p:cNvPicPr>
          <p:nvPr/>
        </p:nvPicPr>
        <p:blipFill>
          <a:blip r:embed="rId3"/>
          <a:stretch>
            <a:fillRect/>
          </a:stretch>
        </p:blipFill>
        <p:spPr>
          <a:xfrm>
            <a:off x="-149221" y="5771679"/>
            <a:ext cx="1654729" cy="1169342"/>
          </a:xfrm>
          <a:prstGeom prst="rect">
            <a:avLst/>
          </a:prstGeom>
        </p:spPr>
      </p:pic>
    </p:spTree>
    <p:extLst>
      <p:ext uri="{BB962C8B-B14F-4D97-AF65-F5344CB8AC3E}">
        <p14:creationId xmlns:p14="http://schemas.microsoft.com/office/powerpoint/2010/main" val="4237878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9A1E8A23-1B45-FB68-9723-9C780CA5E825}"/>
              </a:ext>
            </a:extLst>
          </p:cNvPr>
          <p:cNvSpPr txBox="1"/>
          <p:nvPr/>
        </p:nvSpPr>
        <p:spPr>
          <a:xfrm>
            <a:off x="297036" y="1488503"/>
            <a:ext cx="10656725" cy="77450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CAF6E507-E1BA-C006-9BB7-B541106AF859}"/>
              </a:ext>
            </a:extLst>
          </p:cNvPr>
          <p:cNvPicPr>
            <a:picLocks noChangeAspect="1"/>
          </p:cNvPicPr>
          <p:nvPr/>
        </p:nvPicPr>
        <p:blipFill>
          <a:blip r:embed="rId3"/>
          <a:stretch>
            <a:fillRect/>
          </a:stretch>
        </p:blipFill>
        <p:spPr>
          <a:xfrm>
            <a:off x="4785525" y="6776"/>
            <a:ext cx="6090557" cy="6858000"/>
          </a:xfrm>
          <a:prstGeom prst="rect">
            <a:avLst/>
          </a:prstGeom>
        </p:spPr>
      </p:pic>
      <p:pic>
        <p:nvPicPr>
          <p:cNvPr id="2" name="Image 1">
            <a:extLst>
              <a:ext uri="{FF2B5EF4-FFF2-40B4-BE49-F238E27FC236}">
                <a16:creationId xmlns:a16="http://schemas.microsoft.com/office/drawing/2014/main" id="{2AE5399D-76FE-045E-3813-7B86F69BFFED}"/>
              </a:ext>
            </a:extLst>
          </p:cNvPr>
          <p:cNvPicPr>
            <a:picLocks noChangeAspect="1"/>
          </p:cNvPicPr>
          <p:nvPr/>
        </p:nvPicPr>
        <p:blipFill>
          <a:blip r:embed="rId4"/>
          <a:stretch>
            <a:fillRect/>
          </a:stretch>
        </p:blipFill>
        <p:spPr>
          <a:xfrm>
            <a:off x="438847" y="109681"/>
            <a:ext cx="3994174" cy="5314450"/>
          </a:xfrm>
          <a:prstGeom prst="rect">
            <a:avLst/>
          </a:prstGeom>
        </p:spPr>
      </p:pic>
      <p:sp>
        <p:nvSpPr>
          <p:cNvPr id="7" name="ZoneTexte 6">
            <a:extLst>
              <a:ext uri="{FF2B5EF4-FFF2-40B4-BE49-F238E27FC236}">
                <a16:creationId xmlns:a16="http://schemas.microsoft.com/office/drawing/2014/main" id="{AC76427E-0563-46AB-6FF6-16718CEDEE82}"/>
              </a:ext>
            </a:extLst>
          </p:cNvPr>
          <p:cNvSpPr txBox="1"/>
          <p:nvPr/>
        </p:nvSpPr>
        <p:spPr>
          <a:xfrm>
            <a:off x="832703" y="109681"/>
            <a:ext cx="3206462" cy="557896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Deux grandes priorités  de l’AMI PREVA’NA 2024-2028 :  </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Priorité 1 : Développer des actions structurantes et innovantes en matière de prévention et de promotion de la santé misant sur l’activité physique.</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Priorité 2 : « Tu bouges t’es bien ! » : Faciliter l’accès des jeunes à l’activité physique, en ciblant les plus éloignés de la pratique afin de diminuer leur sédentarité.</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Ouverture de l’AMI du 1er janvier 2024 au 31 mars 2027</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Plus d’infos sur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les-aides-nouvelle-aquitaine.fr</a:t>
            </a:r>
            <a:endParaRPr kumimoji="0" lang="fr-FR"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00D82ABF-1B09-75FA-F168-6C11C78F2419}"/>
              </a:ext>
            </a:extLst>
          </p:cNvPr>
          <p:cNvPicPr>
            <a:picLocks noChangeAspect="1"/>
          </p:cNvPicPr>
          <p:nvPr/>
        </p:nvPicPr>
        <p:blipFill>
          <a:blip r:embed="rId5"/>
          <a:stretch>
            <a:fillRect/>
          </a:stretch>
        </p:blipFill>
        <p:spPr>
          <a:xfrm>
            <a:off x="-38871" y="5254715"/>
            <a:ext cx="2236161" cy="1730120"/>
          </a:xfrm>
          <a:prstGeom prst="rect">
            <a:avLst/>
          </a:prstGeom>
        </p:spPr>
      </p:pic>
    </p:spTree>
    <p:extLst>
      <p:ext uri="{BB962C8B-B14F-4D97-AF65-F5344CB8AC3E}">
        <p14:creationId xmlns:p14="http://schemas.microsoft.com/office/powerpoint/2010/main" val="2898323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0" y="0"/>
            <a:ext cx="12192000" cy="852755"/>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 L’AMI PREVA’NA 2024-2028 : une grande priorité l’activité physique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FFFFFF"/>
                </a:solidFill>
                <a:latin typeface="Calibri" panose="020F0502020204030204" pitchFamily="34" charset="0"/>
                <a:ea typeface="Times New Roman" panose="02020603050405020304" pitchFamily="18" charset="0"/>
                <a:cs typeface="Calibri" panose="020F0502020204030204" pitchFamily="34" charset="0"/>
              </a:rPr>
              <a:t>3</a:t>
            </a:r>
            <a:r>
              <a:rPr kumimoji="0" lang="fr-FR" sz="2000"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 – Les bénéficiaires</a:t>
            </a:r>
            <a:endParaRPr kumimoji="0" lang="fr-FR"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9A1E8A23-1B45-FB68-9723-9C780CA5E825}"/>
              </a:ext>
            </a:extLst>
          </p:cNvPr>
          <p:cNvSpPr txBox="1"/>
          <p:nvPr/>
        </p:nvSpPr>
        <p:spPr>
          <a:xfrm>
            <a:off x="567826" y="1098265"/>
            <a:ext cx="10656725" cy="466146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Les candidats peuvent être les structures suivantes, implantées dans le territoire régional </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457200" marR="0" lvl="1" indent="0" algn="just" defTabSz="914400" rtl="0" eaLnBrk="1" fontAlgn="auto" latinLnBrk="0" hangingPunct="1">
              <a:lnSpc>
                <a:spcPct val="107000"/>
              </a:lnSpc>
              <a:spcBef>
                <a:spcPts val="0"/>
              </a:spcBef>
              <a:spcAft>
                <a:spcPts val="8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Les établissements scolaires et notamment les lycées publics et privés, les lycées professionnels et les lycées agricoles.</a:t>
            </a:r>
          </a:p>
          <a:p>
            <a:pPr marL="457200" marR="0" lvl="1" indent="0" algn="just" defTabSz="914400" rtl="0" eaLnBrk="1" fontAlgn="auto" latinLnBrk="0" hangingPunct="1">
              <a:lnSpc>
                <a:spcPct val="107000"/>
              </a:lnSpc>
              <a:spcBef>
                <a:spcPts val="0"/>
              </a:spcBef>
              <a:spcAft>
                <a:spcPts val="8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L’Association Régionale des Missions Locales (ARML) et les missions locales.</a:t>
            </a:r>
          </a:p>
          <a:p>
            <a:pPr marL="457200" marR="0" lvl="1" indent="0" algn="just" defTabSz="914400" rtl="0" eaLnBrk="1" fontAlgn="auto" latinLnBrk="0" hangingPunct="1">
              <a:lnSpc>
                <a:spcPct val="107000"/>
              </a:lnSpc>
              <a:spcBef>
                <a:spcPts val="0"/>
              </a:spcBef>
              <a:spcAft>
                <a:spcPts val="8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Les CFA.</a:t>
            </a:r>
          </a:p>
          <a:p>
            <a:pPr marL="457200" marR="0" lvl="1" indent="0" algn="just" defTabSz="914400" rtl="0" eaLnBrk="1" fontAlgn="auto" latinLnBrk="0" hangingPunct="1">
              <a:lnSpc>
                <a:spcPct val="107000"/>
              </a:lnSpc>
              <a:spcBef>
                <a:spcPts val="0"/>
              </a:spcBef>
              <a:spcAft>
                <a:spcPts val="8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Les Maisons Familiales et Rurales.</a:t>
            </a:r>
          </a:p>
          <a:p>
            <a:pPr marL="457200" marR="0" lvl="1" indent="0" algn="just" defTabSz="914400" rtl="0" eaLnBrk="1" fontAlgn="auto" latinLnBrk="0" hangingPunct="1">
              <a:lnSpc>
                <a:spcPct val="107000"/>
              </a:lnSpc>
              <a:spcBef>
                <a:spcPts val="0"/>
              </a:spcBef>
              <a:spcAft>
                <a:spcPts val="8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Etablissements de santé publics et privés.</a:t>
            </a:r>
          </a:p>
          <a:p>
            <a:pPr marL="457200" marR="0" lvl="1" indent="0" algn="just" defTabSz="914400" rtl="0" eaLnBrk="1" fontAlgn="auto" latinLnBrk="0" hangingPunct="1">
              <a:lnSpc>
                <a:spcPct val="107000"/>
              </a:lnSpc>
              <a:spcBef>
                <a:spcPts val="0"/>
              </a:spcBef>
              <a:spcAft>
                <a:spcPts val="8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Les Associations.</a:t>
            </a:r>
          </a:p>
          <a:p>
            <a:pPr marL="457200" marR="0" lvl="1" indent="0" algn="just" defTabSz="914400" rtl="0" eaLnBrk="1" fontAlgn="auto" latinLnBrk="0" hangingPunct="1">
              <a:lnSpc>
                <a:spcPct val="107000"/>
              </a:lnSpc>
              <a:spcBef>
                <a:spcPts val="0"/>
              </a:spcBef>
              <a:spcAft>
                <a:spcPts val="8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Les Collectivités.</a:t>
            </a: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Les Organismes de formation ne sont pas concernés.</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1 seul projet éligible par structure.</a:t>
            </a:r>
          </a:p>
        </p:txBody>
      </p:sp>
      <p:pic>
        <p:nvPicPr>
          <p:cNvPr id="2" name="Image 1">
            <a:extLst>
              <a:ext uri="{FF2B5EF4-FFF2-40B4-BE49-F238E27FC236}">
                <a16:creationId xmlns:a16="http://schemas.microsoft.com/office/drawing/2014/main" id="{9442BE5B-71DC-6952-6AE6-FCD4F472169A}"/>
              </a:ext>
            </a:extLst>
          </p:cNvPr>
          <p:cNvPicPr>
            <a:picLocks noChangeAspect="1"/>
          </p:cNvPicPr>
          <p:nvPr/>
        </p:nvPicPr>
        <p:blipFill>
          <a:blip r:embed="rId2"/>
          <a:stretch>
            <a:fillRect/>
          </a:stretch>
        </p:blipFill>
        <p:spPr>
          <a:xfrm>
            <a:off x="-138102" y="5438720"/>
            <a:ext cx="2105257" cy="1491547"/>
          </a:xfrm>
          <a:prstGeom prst="rect">
            <a:avLst/>
          </a:prstGeom>
        </p:spPr>
      </p:pic>
    </p:spTree>
    <p:extLst>
      <p:ext uri="{BB962C8B-B14F-4D97-AF65-F5344CB8AC3E}">
        <p14:creationId xmlns:p14="http://schemas.microsoft.com/office/powerpoint/2010/main" val="831582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0" y="-59458"/>
            <a:ext cx="12192000" cy="1024007"/>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algn="ctr">
              <a:defRPr/>
            </a:pPr>
            <a:r>
              <a:rPr kumimoji="0" lang="fr-FR"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 L’AMI PREVA’NA 2024-2028 : une grande priorité l’activité physique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4 – Les modalités d’interventions</a:t>
            </a:r>
            <a:endParaRPr kumimoji="0" lang="fr-FR"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9A1E8A23-1B45-FB68-9723-9C780CA5E825}"/>
              </a:ext>
            </a:extLst>
          </p:cNvPr>
          <p:cNvSpPr txBox="1"/>
          <p:nvPr/>
        </p:nvSpPr>
        <p:spPr>
          <a:xfrm>
            <a:off x="420399" y="1194766"/>
            <a:ext cx="10656725" cy="453483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4- 1 </a:t>
            </a:r>
            <a:r>
              <a:rPr kumimoji="0" lang="fr-FR" sz="1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La durée de l’aide au projet</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L’aide est mobilisable sur 2 ans maximum.</a:t>
            </a:r>
            <a:endParaRPr kumimoji="0" lang="fr-FR" sz="18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fr-FR"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4 -2 </a:t>
            </a:r>
            <a:r>
              <a:rPr kumimoji="0" lang="fr-FR" sz="1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Le taux d’aide</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 Région interviendra sur les dépenses éligibles pendant 2 ans maximum à hauteur de : </a:t>
            </a:r>
          </a:p>
          <a:p>
            <a:pPr marL="800100" marR="0" lvl="1" indent="-34290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fr-FR" sz="1800" b="1" i="0" u="sng"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Priorité 1</a:t>
            </a:r>
            <a:r>
              <a:rPr kumimoji="0" lang="fr-FR" sz="18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p>
          <a:p>
            <a:pPr marL="1143000" marR="0" lvl="2" indent="-228600" algn="just"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30% maximum pour les projets à dimension régionale.</a:t>
            </a:r>
          </a:p>
          <a:p>
            <a:pPr marL="1143000" marR="0" lvl="2" indent="-228600" algn="just"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20% maximum pour des projets structurants locaux.</a:t>
            </a:r>
          </a:p>
          <a:p>
            <a:pPr marL="742950" marR="0" lvl="1" indent="-28575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fr-FR" sz="1800" b="1" i="0" u="sng"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Priorité 2</a:t>
            </a:r>
            <a:r>
              <a:rPr kumimoji="0" lang="fr-F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 </a:t>
            </a:r>
          </a:p>
          <a:p>
            <a:pPr marL="1143000" marR="0" lvl="2" indent="-228600" algn="just"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60% maximum pour les projets situés dans les territoires les plus éloignés dans une démarche « d’aller vers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60303DFB-10F2-F350-2673-5049A10DBBDB}"/>
              </a:ext>
            </a:extLst>
          </p:cNvPr>
          <p:cNvPicPr>
            <a:picLocks noChangeAspect="1"/>
          </p:cNvPicPr>
          <p:nvPr/>
        </p:nvPicPr>
        <p:blipFill>
          <a:blip r:embed="rId2"/>
          <a:stretch>
            <a:fillRect/>
          </a:stretch>
        </p:blipFill>
        <p:spPr>
          <a:xfrm>
            <a:off x="0" y="5160636"/>
            <a:ext cx="2364377" cy="1675130"/>
          </a:xfrm>
          <a:prstGeom prst="rect">
            <a:avLst/>
          </a:prstGeom>
        </p:spPr>
      </p:pic>
    </p:spTree>
    <p:extLst>
      <p:ext uri="{BB962C8B-B14F-4D97-AF65-F5344CB8AC3E}">
        <p14:creationId xmlns:p14="http://schemas.microsoft.com/office/powerpoint/2010/main" val="3715262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0" y="-59458"/>
            <a:ext cx="12192000" cy="1024007"/>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fr-FR" sz="20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 L’AMI PREVA’NA 2024-2028 : une grande priorité l’activité physique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FFFFFF"/>
                </a:solidFill>
                <a:latin typeface="Calibri" panose="020F0502020204030204" pitchFamily="34" charset="0"/>
                <a:ea typeface="Times New Roman" panose="02020603050405020304" pitchFamily="18" charset="0"/>
                <a:cs typeface="Calibri" panose="020F0502020204030204" pitchFamily="34" charset="0"/>
              </a:rPr>
              <a:t>5</a:t>
            </a:r>
            <a:r>
              <a:rPr kumimoji="0" lang="fr-FR" sz="2000"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 – Les modalités d’évaluation des programmes d’activité physique déployés </a:t>
            </a:r>
            <a:endParaRPr kumimoji="0" lang="fr-FR"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9A1E8A23-1B45-FB68-9723-9C780CA5E825}"/>
              </a:ext>
            </a:extLst>
          </p:cNvPr>
          <p:cNvSpPr txBox="1"/>
          <p:nvPr/>
        </p:nvSpPr>
        <p:spPr>
          <a:xfrm>
            <a:off x="420399" y="1128734"/>
            <a:ext cx="10656725" cy="4746364"/>
          </a:xfrm>
          <a:prstGeom prst="rect">
            <a:avLst/>
          </a:prstGeom>
          <a:noFill/>
        </p:spPr>
        <p:txBody>
          <a:bodyPr wrap="square">
            <a:spAutoFit/>
          </a:bodyPr>
          <a:lstStyle/>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Les programmes de promotion de l’activité physique soutenus via l’AMI PREVA’NA 2024-2028 doivent être évalués de la manière suivante : </a:t>
            </a:r>
          </a:p>
          <a:p>
            <a:pPr algn="just">
              <a:lnSpc>
                <a:spcPct val="115000"/>
              </a:lnSpc>
            </a:pPr>
            <a:endParaRPr lang="fr-FR" sz="1200" u="sng" kern="5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buFont typeface="Wingdings" panose="05000000000000000000" pitchFamily="2" charset="2"/>
              <a:buChar char="Ø"/>
            </a:pPr>
            <a:r>
              <a:rPr lang="fr-FR" sz="1200" u="sng" kern="5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Evaluation quantitative</a:t>
            </a:r>
            <a:r>
              <a:rPr lang="fr-FR" sz="1200" kern="5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 </a:t>
            </a:r>
          </a:p>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 Nombre de jeunes qui ont bénéficiées de cette action et sur quel territoire </a:t>
            </a:r>
            <a:r>
              <a:rPr lang="fr-FR" sz="1200" i="1" kern="50" dirty="0">
                <a:effectLst/>
                <a:latin typeface="Arial" panose="020B0604020202020204" pitchFamily="34" charset="0"/>
                <a:ea typeface="Times New Roman" panose="02020603050405020304" pitchFamily="18" charset="0"/>
                <a:cs typeface="Arial" panose="020B0604020202020204" pitchFamily="34" charset="0"/>
              </a:rPr>
              <a:t>(indicateurs à renseigner obligatoirement).</a:t>
            </a:r>
            <a:endParaRPr lang="fr-FR" sz="1200" kern="5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 Nombre de jeunes qui ont bénéficiés de cette action par structure (Lycées, CFA, Missions Locales) </a:t>
            </a:r>
            <a:r>
              <a:rPr lang="fr-FR" sz="1200" i="1" kern="50" dirty="0">
                <a:effectLst/>
                <a:latin typeface="Arial" panose="020B0604020202020204" pitchFamily="34" charset="0"/>
                <a:ea typeface="Times New Roman" panose="02020603050405020304" pitchFamily="18" charset="0"/>
                <a:cs typeface="Arial" panose="020B0604020202020204" pitchFamily="34" charset="0"/>
              </a:rPr>
              <a:t>(indicateurs à renseigner obligatoirement).</a:t>
            </a:r>
            <a:endParaRPr lang="fr-FR" sz="1200" kern="5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 Nombre d’actions de promotion de l’activité physique qui ont été mises en place et avec quels partenaires (</a:t>
            </a:r>
            <a:r>
              <a:rPr lang="fr-FR" sz="1200" i="1" kern="50" dirty="0">
                <a:effectLst/>
                <a:latin typeface="Arial" panose="020B0604020202020204" pitchFamily="34" charset="0"/>
                <a:ea typeface="Times New Roman" panose="02020603050405020304" pitchFamily="18" charset="0"/>
                <a:cs typeface="Arial" panose="020B0604020202020204" pitchFamily="34" charset="0"/>
              </a:rPr>
              <a:t>indicateurs à renseigner obligatoirement).</a:t>
            </a:r>
            <a:endParaRPr lang="fr-FR" sz="1200" kern="5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 </a:t>
            </a:r>
          </a:p>
          <a:p>
            <a:pPr marL="171450" indent="-171450" algn="just">
              <a:lnSpc>
                <a:spcPct val="115000"/>
              </a:lnSpc>
              <a:buFont typeface="Wingdings" panose="05000000000000000000" pitchFamily="2" charset="2"/>
              <a:buChar char="Ø"/>
            </a:pPr>
            <a:r>
              <a:rPr lang="fr-FR" sz="1200" u="sng" kern="5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Evaluation qualitative </a:t>
            </a:r>
            <a:r>
              <a:rPr lang="fr-FR" sz="1200" kern="5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 Synthèse des questionnaires de satisfaction (</a:t>
            </a:r>
            <a:r>
              <a:rPr lang="fr-FR" sz="1200" i="1" kern="50" dirty="0">
                <a:effectLst/>
                <a:latin typeface="Arial" panose="020B0604020202020204" pitchFamily="34" charset="0"/>
                <a:ea typeface="Times New Roman" panose="02020603050405020304" pitchFamily="18" charset="0"/>
                <a:cs typeface="Arial" panose="020B0604020202020204" pitchFamily="34" charset="0"/>
              </a:rPr>
              <a:t>à réaliser obligatoirement</a:t>
            </a:r>
            <a:r>
              <a:rPr lang="fr-FR" sz="1200" kern="5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 Comment les actions mises en place ont-elles permis de réduire les inégalités sociales et territoriales en santé ?</a:t>
            </a:r>
          </a:p>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 </a:t>
            </a:r>
          </a:p>
          <a:p>
            <a:pPr marL="171450" indent="-171450" algn="just">
              <a:lnSpc>
                <a:spcPct val="115000"/>
              </a:lnSpc>
              <a:buFont typeface="Wingdings" panose="05000000000000000000" pitchFamily="2" charset="2"/>
              <a:buChar char="Ø"/>
            </a:pPr>
            <a:r>
              <a:rPr lang="fr-FR" sz="1200" u="sng" kern="5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Evaluation d’impact sur la santé (EIS) des publics cibles</a:t>
            </a:r>
            <a:r>
              <a:rPr lang="fr-FR" sz="1200" kern="5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 </a:t>
            </a:r>
          </a:p>
          <a:p>
            <a:pPr algn="just">
              <a:lnSpc>
                <a:spcPct val="115000"/>
              </a:lnSpc>
            </a:pPr>
            <a:r>
              <a:rPr lang="fr-FR" sz="1200" kern="50" dirty="0">
                <a:effectLst/>
                <a:highlight>
                  <a:srgbClr val="C0C0C0"/>
                </a:highlight>
                <a:latin typeface="Arial" panose="020B0604020202020204" pitchFamily="34" charset="0"/>
                <a:ea typeface="Times New Roman" panose="02020603050405020304" pitchFamily="18" charset="0"/>
                <a:cs typeface="Arial" panose="020B0604020202020204" pitchFamily="34" charset="0"/>
              </a:rPr>
              <a:t>Questionnaire de suivi à réaliser par la structure trois mois après la fin de l’action</a:t>
            </a:r>
            <a:r>
              <a:rPr lang="fr-FR" sz="1200" kern="50" dirty="0">
                <a:effectLst/>
                <a:latin typeface="Arial" panose="020B0604020202020204" pitchFamily="34" charset="0"/>
                <a:ea typeface="Times New Roman" panose="02020603050405020304" pitchFamily="18" charset="0"/>
                <a:cs typeface="Arial" panose="020B0604020202020204" pitchFamily="34" charset="0"/>
              </a:rPr>
              <a:t> : </a:t>
            </a:r>
          </a:p>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 Questions à poser de manière obligatoire aux jeunes bénéficiaires des programmes de promotion d’activité physique : </a:t>
            </a:r>
          </a:p>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 Avez-vous bénéficié d’un bilan de forme au début et à la fin du programme d’activité physique ? </a:t>
            </a:r>
          </a:p>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 Avez-vous initié suite à l’action une pratique régulière ? si oui en Club ou autre ?</a:t>
            </a:r>
          </a:p>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 Pourquoi n’avez-vous pas poursuivi une pratique ? Avez-vous identifié les freins à votre pratique ? Ou Quelles sont les principales difficultés auxquelles vous-êtes confronté(e) pour pratiquer une activité physique ?</a:t>
            </a:r>
          </a:p>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Ces questionnaires sont traités et un tableau de synthèse doit-être transmis avec le bilan de l’action.</a:t>
            </a:r>
          </a:p>
          <a:p>
            <a:pPr algn="just">
              <a:lnSpc>
                <a:spcPct val="115000"/>
              </a:lnSpc>
            </a:pPr>
            <a:r>
              <a:rPr lang="fr-FR" sz="1200" kern="50" dirty="0">
                <a:effectLst/>
                <a:latin typeface="Arial" panose="020B0604020202020204" pitchFamily="34" charset="0"/>
                <a:ea typeface="Times New Roman" panose="02020603050405020304" pitchFamily="18" charset="0"/>
                <a:cs typeface="Arial" panose="020B0604020202020204" pitchFamily="34" charset="0"/>
              </a:rPr>
              <a:t> </a:t>
            </a:r>
          </a:p>
        </p:txBody>
      </p:sp>
      <p:pic>
        <p:nvPicPr>
          <p:cNvPr id="2" name="Image 1">
            <a:extLst>
              <a:ext uri="{FF2B5EF4-FFF2-40B4-BE49-F238E27FC236}">
                <a16:creationId xmlns:a16="http://schemas.microsoft.com/office/drawing/2014/main" id="{EB92E461-120F-FE89-1F61-2F1FDC7FE451}"/>
              </a:ext>
            </a:extLst>
          </p:cNvPr>
          <p:cNvPicPr>
            <a:picLocks noChangeAspect="1"/>
          </p:cNvPicPr>
          <p:nvPr/>
        </p:nvPicPr>
        <p:blipFill>
          <a:blip r:embed="rId2"/>
          <a:stretch>
            <a:fillRect/>
          </a:stretch>
        </p:blipFill>
        <p:spPr>
          <a:xfrm>
            <a:off x="-175650" y="5196689"/>
            <a:ext cx="2400564" cy="1696399"/>
          </a:xfrm>
          <a:prstGeom prst="rect">
            <a:avLst/>
          </a:prstGeom>
        </p:spPr>
      </p:pic>
    </p:spTree>
    <p:extLst>
      <p:ext uri="{BB962C8B-B14F-4D97-AF65-F5344CB8AC3E}">
        <p14:creationId xmlns:p14="http://schemas.microsoft.com/office/powerpoint/2010/main" val="2944533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descr="Une image contenant plastique&#10;&#10;Description générée automatiquement">
            <a:extLst>
              <a:ext uri="{FF2B5EF4-FFF2-40B4-BE49-F238E27FC236}">
                <a16:creationId xmlns:a16="http://schemas.microsoft.com/office/drawing/2014/main" id="{C4AC2457-56E5-8BEE-5E4B-A831F38A4E0E}"/>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13809"/>
          <a:stretch/>
        </p:blipFill>
        <p:spPr>
          <a:xfrm>
            <a:off x="0" y="181660"/>
            <a:ext cx="12348858" cy="6676340"/>
          </a:xfrm>
          <a:prstGeom prst="rect">
            <a:avLst/>
          </a:prstGeom>
        </p:spPr>
      </p:pic>
      <p:pic>
        <p:nvPicPr>
          <p:cNvPr id="27" name="Image 26" descr="Une image contenant texte, ordinateur, capture d’écran, ordinateur portable&#10;&#10;Description générée automatiquement">
            <a:extLst>
              <a:ext uri="{FF2B5EF4-FFF2-40B4-BE49-F238E27FC236}">
                <a16:creationId xmlns:a16="http://schemas.microsoft.com/office/drawing/2014/main" id="{1BDE0BD9-1F9A-E9E4-C2F4-8162239837FA}"/>
              </a:ext>
            </a:extLst>
          </p:cNvPr>
          <p:cNvPicPr>
            <a:picLocks noChangeAspect="1"/>
          </p:cNvPicPr>
          <p:nvPr/>
        </p:nvPicPr>
        <p:blipFill rotWithShape="1">
          <a:blip r:embed="rId3">
            <a:extLst>
              <a:ext uri="{28A0092B-C50C-407E-A947-70E740481C1C}">
                <a14:useLocalDpi xmlns:a14="http://schemas.microsoft.com/office/drawing/2010/main" val="0"/>
              </a:ext>
            </a:extLst>
          </a:blip>
          <a:srcRect t="65981" r="74703"/>
          <a:stretch/>
        </p:blipFill>
        <p:spPr>
          <a:xfrm rot="834237">
            <a:off x="775755" y="1419011"/>
            <a:ext cx="4732070" cy="4848742"/>
          </a:xfrm>
          <a:prstGeom prst="rect">
            <a:avLst/>
          </a:prstGeom>
        </p:spPr>
      </p:pic>
      <p:sp>
        <p:nvSpPr>
          <p:cNvPr id="11" name="Rectangle 10"/>
          <p:cNvSpPr/>
          <p:nvPr/>
        </p:nvSpPr>
        <p:spPr>
          <a:xfrm>
            <a:off x="0" y="17596"/>
            <a:ext cx="12192000" cy="852755"/>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lang="fr-FR" sz="2800" b="1" u="sng" dirty="0">
                <a:solidFill>
                  <a:schemeClr val="bg1"/>
                </a:solidFill>
                <a:latin typeface="Arial" panose="020B0604020202020204" pitchFamily="34" charset="0"/>
                <a:cs typeface="Arial" panose="020B0604020202020204" pitchFamily="34" charset="0"/>
              </a:rPr>
              <a:t>B</a:t>
            </a:r>
            <a:r>
              <a:rPr kumimoji="0" lang="fr-FR" sz="28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 </a:t>
            </a:r>
            <a:r>
              <a:rPr kumimoji="0" lang="en-US" sz="2800" b="1" i="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Règlement d’intervention du Service sport : « Tu bouges t’es bien » aide à l’investissement</a:t>
            </a: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331063" y="1036533"/>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4" name="Rectangle 13"/>
          <p:cNvSpPr/>
          <p:nvPr/>
        </p:nvSpPr>
        <p:spPr>
          <a:xfrm>
            <a:off x="998796" y="1680460"/>
            <a:ext cx="1133391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7" name="Rectangle 6"/>
          <p:cNvSpPr/>
          <p:nvPr/>
        </p:nvSpPr>
        <p:spPr>
          <a:xfrm>
            <a:off x="933115" y="1314450"/>
            <a:ext cx="10078328"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4" descr="VRAI — Site officiel de la Commune de Waterloo">
            <a:extLst>
              <a:ext uri="{FF2B5EF4-FFF2-40B4-BE49-F238E27FC236}">
                <a16:creationId xmlns:a16="http://schemas.microsoft.com/office/drawing/2014/main" id="{7FF5212A-FA92-940D-F9C4-8D44D0E91EA1}"/>
              </a:ext>
            </a:extLst>
          </p:cNvPr>
          <p:cNvPicPr>
            <a:picLocks noChangeAspect="1" noChangeArrowheads="1"/>
          </p:cNvPicPr>
          <p:nvPr/>
        </p:nvPicPr>
        <p:blipFill>
          <a:blip r:embed="rId4" cstate="print">
            <a:duotone>
              <a:prstClr val="black"/>
              <a:srgbClr val="C00000">
                <a:tint val="45000"/>
                <a:satMod val="400000"/>
              </a:srgbClr>
            </a:duotone>
            <a:extLst>
              <a:ext uri="{BEBA8EAE-BF5A-486C-A8C5-ECC9F3942E4B}">
                <a14:imgProps xmlns:a14="http://schemas.microsoft.com/office/drawing/2010/main">
                  <a14:imgLayer r:embed="rId5">
                    <a14:imgEffect>
                      <a14:backgroundRemoval t="10000" b="90737" l="6085" r="91734">
                        <a14:foregroundMark x1="73134" y1="19789" x2="73134" y2="19789"/>
                        <a14:foregroundMark x1="90815" y1="26000" x2="90815" y2="26000"/>
                        <a14:foregroundMark x1="91504" y1="26211" x2="91504" y2="26211"/>
                        <a14:foregroundMark x1="6085" y1="49789" x2="6085" y2="49789"/>
                        <a14:foregroundMark x1="6085" y1="49789" x2="6085" y2="49789"/>
                        <a14:foregroundMark x1="50402" y1="90842" x2="50402" y2="90842"/>
                        <a14:foregroundMark x1="50402" y1="90842" x2="50402" y2="90842"/>
                        <a14:foregroundMark x1="91734" y1="51579" x2="91734" y2="51579"/>
                        <a14:foregroundMark x1="91734" y1="51579" x2="91734" y2="51579"/>
                      </a14:backgroundRemoval>
                    </a14:imgEffect>
                  </a14:imgLayer>
                </a14:imgProps>
              </a:ext>
              <a:ext uri="{28A0092B-C50C-407E-A947-70E740481C1C}">
                <a14:useLocalDpi xmlns:a14="http://schemas.microsoft.com/office/drawing/2010/main" val="0"/>
              </a:ext>
            </a:extLst>
          </a:blip>
          <a:srcRect/>
          <a:stretch>
            <a:fillRect/>
          </a:stretch>
        </p:blipFill>
        <p:spPr bwMode="auto">
          <a:xfrm rot="21591573">
            <a:off x="1442385" y="5235083"/>
            <a:ext cx="517916" cy="521550"/>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a16="http://schemas.microsoft.com/office/drawing/2014/main" id="{B348E72A-8387-0E97-8C74-96D735577EE4}"/>
              </a:ext>
            </a:extLst>
          </p:cNvPr>
          <p:cNvSpPr txBox="1"/>
          <p:nvPr/>
        </p:nvSpPr>
        <p:spPr>
          <a:xfrm>
            <a:off x="1800210" y="5326581"/>
            <a:ext cx="3126833" cy="338554"/>
          </a:xfrm>
          <a:prstGeom prst="rect">
            <a:avLst/>
          </a:prstGeom>
          <a:noFill/>
        </p:spPr>
        <p:txBody>
          <a:bodyPr wrap="square" rtlCol="0">
            <a:spAutoFit/>
          </a:bodyPr>
          <a:lstStyle/>
          <a:p>
            <a:pPr algn="ctr"/>
            <a:r>
              <a:rPr lang="fr-FR" sz="1600" b="1" dirty="0">
                <a:solidFill>
                  <a:srgbClr val="C00000"/>
                </a:solidFill>
                <a:latin typeface="Ink Free" panose="03080402000500000000" pitchFamily="66" charset="0"/>
              </a:rPr>
              <a:t>AIDE A L’INVESTISSEMENT </a:t>
            </a:r>
          </a:p>
        </p:txBody>
      </p:sp>
      <p:sp>
        <p:nvSpPr>
          <p:cNvPr id="31" name="ZoneTexte 30">
            <a:extLst>
              <a:ext uri="{FF2B5EF4-FFF2-40B4-BE49-F238E27FC236}">
                <a16:creationId xmlns:a16="http://schemas.microsoft.com/office/drawing/2014/main" id="{9B4ACE00-500B-CBEA-6117-C0D453A82231}"/>
              </a:ext>
            </a:extLst>
          </p:cNvPr>
          <p:cNvSpPr txBox="1"/>
          <p:nvPr/>
        </p:nvSpPr>
        <p:spPr>
          <a:xfrm>
            <a:off x="2273305" y="2210724"/>
            <a:ext cx="2500511" cy="2862322"/>
          </a:xfrm>
          <a:prstGeom prst="rect">
            <a:avLst/>
          </a:prstGeom>
          <a:noFill/>
        </p:spPr>
        <p:txBody>
          <a:bodyPr wrap="square">
            <a:spAutoFit/>
          </a:bodyPr>
          <a:lstStyle/>
          <a:p>
            <a:r>
              <a:rPr lang="fr-FR" sz="1800" b="1" u="sng" cap="small" dirty="0">
                <a:ln>
                  <a:solidFill>
                    <a:srgbClr val="C00000"/>
                  </a:solidFill>
                </a:ln>
                <a:solidFill>
                  <a:schemeClr val="bg1"/>
                </a:solidFill>
                <a:latin typeface="Ink Free" panose="03080402000500000000" pitchFamily="66" charset="0"/>
              </a:rPr>
              <a:t>Objectif:</a:t>
            </a:r>
          </a:p>
          <a:p>
            <a:r>
              <a:rPr lang="fr-FR" sz="1800" b="1" cap="small" dirty="0">
                <a:ln>
                  <a:solidFill>
                    <a:srgbClr val="C00000"/>
                  </a:solidFill>
                </a:ln>
                <a:solidFill>
                  <a:srgbClr val="DA0000"/>
                </a:solidFill>
                <a:latin typeface="Ink Free" panose="03080402000500000000" pitchFamily="66" charset="0"/>
              </a:rPr>
              <a:t>augmenter la pratique d’activité physique des jeunes </a:t>
            </a:r>
            <a:r>
              <a:rPr lang="fr-FR" sz="1800" dirty="0">
                <a:ln w="0"/>
                <a:solidFill>
                  <a:schemeClr val="bg1"/>
                </a:solidFill>
                <a:effectLst>
                  <a:outerShdw blurRad="38100" dist="19050" dir="2700000" algn="tl" rotWithShape="0">
                    <a:schemeClr val="dk1">
                      <a:alpha val="40000"/>
                    </a:schemeClr>
                  </a:outerShdw>
                </a:effectLst>
                <a:latin typeface="Ink Free" panose="03080402000500000000" pitchFamily="66" charset="0"/>
              </a:rPr>
              <a:t>(les lycéens, les apprentis et les jeunes accueillis dans les missions locales</a:t>
            </a:r>
            <a:r>
              <a:rPr lang="fr-FR" sz="1800" b="1" cap="small" dirty="0">
                <a:ln>
                  <a:solidFill>
                    <a:sysClr val="windowText" lastClr="000000"/>
                  </a:solidFill>
                </a:ln>
                <a:latin typeface="Ink Free" panose="03080402000500000000" pitchFamily="66" charset="0"/>
              </a:rPr>
              <a:t>) </a:t>
            </a:r>
            <a:r>
              <a:rPr lang="fr-FR" sz="1800" b="1" cap="small" dirty="0">
                <a:ln>
                  <a:solidFill>
                    <a:srgbClr val="C00000"/>
                  </a:solidFill>
                </a:ln>
                <a:solidFill>
                  <a:srgbClr val="C00000"/>
                </a:solidFill>
                <a:latin typeface="Ink Free" panose="03080402000500000000" pitchFamily="66" charset="0"/>
              </a:rPr>
              <a:t>et de diminuer leur sédentarité.</a:t>
            </a:r>
            <a:endParaRPr lang="fr-FR" dirty="0"/>
          </a:p>
        </p:txBody>
      </p:sp>
      <p:pic>
        <p:nvPicPr>
          <p:cNvPr id="32" name="Image 31">
            <a:extLst>
              <a:ext uri="{FF2B5EF4-FFF2-40B4-BE49-F238E27FC236}">
                <a16:creationId xmlns:a16="http://schemas.microsoft.com/office/drawing/2014/main" id="{B9D6E452-51E2-4645-3AEE-7841C97B8DE6}"/>
              </a:ext>
            </a:extLst>
          </p:cNvPr>
          <p:cNvPicPr>
            <a:picLocks noChangeAspect="1"/>
          </p:cNvPicPr>
          <p:nvPr/>
        </p:nvPicPr>
        <p:blipFill>
          <a:blip r:embed="rId6" cstate="print">
            <a:biLevel thresh="50000"/>
            <a:extLst>
              <a:ext uri="{28A0092B-C50C-407E-A947-70E740481C1C}">
                <a14:useLocalDpi xmlns:a14="http://schemas.microsoft.com/office/drawing/2010/main" val="0"/>
              </a:ext>
            </a:extLst>
          </a:blip>
          <a:stretch>
            <a:fillRect/>
          </a:stretch>
        </p:blipFill>
        <p:spPr>
          <a:xfrm>
            <a:off x="1736839" y="2253108"/>
            <a:ext cx="366744" cy="279337"/>
          </a:xfrm>
          <a:prstGeom prst="rect">
            <a:avLst/>
          </a:prstGeom>
        </p:spPr>
      </p:pic>
      <p:pic>
        <p:nvPicPr>
          <p:cNvPr id="34" name="Image 33" descr="http://pointcyb6.wix.com/espace-jeunesse">
            <a:extLst>
              <a:ext uri="{FF2B5EF4-FFF2-40B4-BE49-F238E27FC236}">
                <a16:creationId xmlns:a16="http://schemas.microsoft.com/office/drawing/2014/main" id="{9E82B9ED-1425-A7C2-DF94-97CE78A2E25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727253" y="1272246"/>
            <a:ext cx="4667545" cy="5693337"/>
          </a:xfrm>
          <a:prstGeom prst="rect">
            <a:avLst/>
          </a:prstGeom>
          <a:noFill/>
          <a:ln>
            <a:noFill/>
          </a:ln>
        </p:spPr>
      </p:pic>
      <p:sp>
        <p:nvSpPr>
          <p:cNvPr id="40" name="ZoneTexte 39">
            <a:extLst>
              <a:ext uri="{FF2B5EF4-FFF2-40B4-BE49-F238E27FC236}">
                <a16:creationId xmlns:a16="http://schemas.microsoft.com/office/drawing/2014/main" id="{8F5EF765-6AFE-75CC-BAA8-9F9D67540BF2}"/>
              </a:ext>
            </a:extLst>
          </p:cNvPr>
          <p:cNvSpPr txBox="1"/>
          <p:nvPr/>
        </p:nvSpPr>
        <p:spPr>
          <a:xfrm>
            <a:off x="7033212" y="2323406"/>
            <a:ext cx="3972219" cy="1062855"/>
          </a:xfrm>
          <a:prstGeom prst="rect">
            <a:avLst/>
          </a:prstGeom>
          <a:noFill/>
        </p:spPr>
        <p:txBody>
          <a:bodyPr wrap="square">
            <a:spAutoFit/>
          </a:bodyPr>
          <a:lstStyle/>
          <a:p>
            <a:pPr algn="just">
              <a:lnSpc>
                <a:spcPct val="106000"/>
              </a:lnSpc>
            </a:pPr>
            <a:r>
              <a:rPr lang="fr-FR" sz="1200" dirty="0">
                <a:solidFill>
                  <a:sysClr val="windowText" lastClr="000000"/>
                </a:solidFill>
                <a:latin typeface="Ink Free" panose="03080402000500000000" pitchFamily="66" charset="0"/>
              </a:rPr>
              <a:t>la Région Nouvelle-Aquitaine fait le choix d’accompagner </a:t>
            </a:r>
            <a:r>
              <a:rPr lang="fr-FR" sz="1200" dirty="0">
                <a:ln>
                  <a:solidFill>
                    <a:sysClr val="windowText" lastClr="000000"/>
                  </a:solidFill>
                </a:ln>
                <a:solidFill>
                  <a:sysClr val="windowText" lastClr="000000"/>
                </a:solidFill>
                <a:latin typeface="Ink Free" panose="03080402000500000000" pitchFamily="66" charset="0"/>
              </a:rPr>
              <a:t>les structures souhaitant acquérir du matériel visant à la mise en mouvement des jeunes éloignés de toute pratique d’activité</a:t>
            </a:r>
            <a:r>
              <a:rPr lang="fr-FR" sz="1200" dirty="0">
                <a:solidFill>
                  <a:sysClr val="windowText" lastClr="000000"/>
                </a:solidFill>
                <a:latin typeface="Ink Free" panose="03080402000500000000" pitchFamily="66" charset="0"/>
              </a:rPr>
              <a:t>. </a:t>
            </a:r>
          </a:p>
          <a:p>
            <a:pPr lvl="0" algn="just">
              <a:lnSpc>
                <a:spcPct val="106000"/>
              </a:lnSpc>
            </a:pPr>
            <a:endParaRPr lang="fr-FR" sz="1200" dirty="0">
              <a:solidFill>
                <a:srgbClr val="000000"/>
              </a:solidFill>
              <a:ea typeface="SimSun" panose="02010600030101010101" pitchFamily="2" charset="-122"/>
              <a:cs typeface="Mangal" panose="02040503050203030202" pitchFamily="18" charset="0"/>
            </a:endParaRPr>
          </a:p>
        </p:txBody>
      </p:sp>
      <p:sp>
        <p:nvSpPr>
          <p:cNvPr id="42" name="ZoneTexte 41">
            <a:extLst>
              <a:ext uri="{FF2B5EF4-FFF2-40B4-BE49-F238E27FC236}">
                <a16:creationId xmlns:a16="http://schemas.microsoft.com/office/drawing/2014/main" id="{8DD27329-E86A-E882-FEEE-D18E45E1D612}"/>
              </a:ext>
            </a:extLst>
          </p:cNvPr>
          <p:cNvSpPr txBox="1"/>
          <p:nvPr/>
        </p:nvSpPr>
        <p:spPr>
          <a:xfrm>
            <a:off x="7014154" y="3191111"/>
            <a:ext cx="3972219" cy="3028714"/>
          </a:xfrm>
          <a:prstGeom prst="rect">
            <a:avLst/>
          </a:prstGeom>
          <a:noFill/>
        </p:spPr>
        <p:txBody>
          <a:bodyPr wrap="square">
            <a:spAutoFit/>
          </a:bodyPr>
          <a:lstStyle/>
          <a:p>
            <a:pPr marL="342900" lvl="0" indent="-342900" algn="just">
              <a:lnSpc>
                <a:spcPct val="106000"/>
              </a:lnSpc>
              <a:buFont typeface="Wingdings" panose="05000000000000000000" pitchFamily="2" charset="2"/>
              <a:buChar char=""/>
            </a:pPr>
            <a:r>
              <a:rPr lang="fr-FR" sz="1200" b="1" dirty="0">
                <a:solidFill>
                  <a:srgbClr val="000000"/>
                </a:solidFill>
                <a:effectLst/>
                <a:latin typeface="Ink Free" panose="03080402000500000000" pitchFamily="66" charset="0"/>
                <a:ea typeface="SimSun" panose="02010600030101010101" pitchFamily="2" charset="-122"/>
                <a:cs typeface="Mangal" panose="02040503050203030202" pitchFamily="18" charset="0"/>
              </a:rPr>
              <a:t>Favoriser l’aménagement des lieux actifs et sécuritaires </a:t>
            </a:r>
          </a:p>
          <a:p>
            <a:pPr lvl="0" algn="just">
              <a:lnSpc>
                <a:spcPct val="106000"/>
              </a:lnSpc>
            </a:pPr>
            <a:endParaRPr lang="fr-FR" sz="1200" b="1" dirty="0">
              <a:solidFill>
                <a:srgbClr val="000000"/>
              </a:solidFill>
              <a:effectLst/>
              <a:latin typeface="Ink Free" panose="03080402000500000000" pitchFamily="66" charset="0"/>
              <a:ea typeface="SimSun" panose="02010600030101010101" pitchFamily="2" charset="-122"/>
              <a:cs typeface="Mangal" panose="02040503050203030202" pitchFamily="18" charset="0"/>
            </a:endParaRPr>
          </a:p>
          <a:p>
            <a:pPr marL="342900" lvl="0" indent="-342900" algn="just">
              <a:lnSpc>
                <a:spcPct val="106000"/>
              </a:lnSpc>
              <a:buFont typeface="Wingdings" panose="05000000000000000000" pitchFamily="2" charset="2"/>
              <a:buChar char=""/>
            </a:pPr>
            <a:r>
              <a:rPr lang="fr-FR" sz="1200" b="1" dirty="0">
                <a:solidFill>
                  <a:srgbClr val="000000"/>
                </a:solidFill>
                <a:effectLst/>
                <a:latin typeface="Ink Free" panose="03080402000500000000" pitchFamily="66" charset="0"/>
                <a:ea typeface="SimSun" panose="02010600030101010101" pitchFamily="2" charset="-122"/>
                <a:cs typeface="Mangal" panose="02040503050203030202" pitchFamily="18" charset="0"/>
              </a:rPr>
              <a:t>Mettre en place des actions innovantes permettant l’accès à de nouvelles activités attrayantes, variées et conviviales mettant l’accent sur l’innovation par le numérique </a:t>
            </a:r>
          </a:p>
          <a:p>
            <a:pPr lvl="0" algn="just">
              <a:lnSpc>
                <a:spcPct val="106000"/>
              </a:lnSpc>
            </a:pPr>
            <a:endParaRPr lang="fr-FR" sz="1200" b="1" dirty="0">
              <a:solidFill>
                <a:srgbClr val="000000"/>
              </a:solidFill>
              <a:effectLst/>
              <a:latin typeface="Ink Free" panose="03080402000500000000" pitchFamily="66" charset="0"/>
              <a:ea typeface="SimSun" panose="02010600030101010101" pitchFamily="2" charset="-122"/>
              <a:cs typeface="Mangal" panose="02040503050203030202" pitchFamily="18" charset="0"/>
            </a:endParaRPr>
          </a:p>
          <a:p>
            <a:pPr marL="342900" lvl="0" indent="-342900" algn="just">
              <a:lnSpc>
                <a:spcPct val="106000"/>
              </a:lnSpc>
              <a:buFont typeface="Wingdings" panose="05000000000000000000" pitchFamily="2" charset="2"/>
              <a:buChar char=""/>
            </a:pPr>
            <a:r>
              <a:rPr lang="fr-FR" sz="1200" b="1" dirty="0">
                <a:solidFill>
                  <a:srgbClr val="000000"/>
                </a:solidFill>
                <a:effectLst/>
                <a:latin typeface="Ink Free" panose="03080402000500000000" pitchFamily="66" charset="0"/>
                <a:ea typeface="SimSun" panose="02010600030101010101" pitchFamily="2" charset="-122"/>
                <a:cs typeface="Mangal" panose="02040503050203030202" pitchFamily="18" charset="0"/>
              </a:rPr>
              <a:t>Optimiser l’utilisation des infrastructures existantes : de nombreux équipements sont sous utilisés en raison d’un manque de matériel </a:t>
            </a:r>
          </a:p>
          <a:p>
            <a:pPr lvl="0" algn="just">
              <a:lnSpc>
                <a:spcPct val="106000"/>
              </a:lnSpc>
            </a:pPr>
            <a:endParaRPr lang="fr-FR" sz="1200" b="1" dirty="0">
              <a:solidFill>
                <a:srgbClr val="000000"/>
              </a:solidFill>
              <a:effectLst/>
              <a:latin typeface="Ink Free" panose="03080402000500000000" pitchFamily="66" charset="0"/>
              <a:ea typeface="SimSun" panose="02010600030101010101" pitchFamily="2" charset="-122"/>
              <a:cs typeface="Mangal" panose="02040503050203030202" pitchFamily="18" charset="0"/>
            </a:endParaRPr>
          </a:p>
          <a:p>
            <a:pPr marL="342900" lvl="0" indent="-342900" algn="just">
              <a:lnSpc>
                <a:spcPct val="106000"/>
              </a:lnSpc>
              <a:buFont typeface="Wingdings" panose="05000000000000000000" pitchFamily="2" charset="2"/>
              <a:buChar char=""/>
            </a:pPr>
            <a:r>
              <a:rPr lang="fr-FR" sz="1200" b="1" dirty="0">
                <a:solidFill>
                  <a:srgbClr val="000000"/>
                </a:solidFill>
                <a:effectLst/>
                <a:latin typeface="Ink Free" panose="03080402000500000000" pitchFamily="66" charset="0"/>
                <a:ea typeface="SimSun" panose="02010600030101010101" pitchFamily="2" charset="-122"/>
                <a:cs typeface="Mangal" panose="02040503050203030202" pitchFamily="18" charset="0"/>
              </a:rPr>
              <a:t>Acquérir du matériel encourageant la pratique sportive :  vélo chargeur, rameur et vélo connecté, kit et programme de course d’orientation</a:t>
            </a:r>
            <a:endParaRPr lang="fr-FR" b="1" dirty="0">
              <a:effectLst/>
              <a:latin typeface="Ink Free" panose="03080402000500000000" pitchFamily="66" charset="0"/>
              <a:ea typeface="SimSun" panose="02010600030101010101" pitchFamily="2" charset="-122"/>
              <a:cs typeface="Mangal" panose="02040503050203030202" pitchFamily="18" charset="0"/>
            </a:endParaRPr>
          </a:p>
        </p:txBody>
      </p:sp>
      <p:pic>
        <p:nvPicPr>
          <p:cNvPr id="2" name="Image 1">
            <a:extLst>
              <a:ext uri="{FF2B5EF4-FFF2-40B4-BE49-F238E27FC236}">
                <a16:creationId xmlns:a16="http://schemas.microsoft.com/office/drawing/2014/main" id="{C3F5AA9F-FAA0-2A00-97AE-4A7ED2628CDE}"/>
              </a:ext>
            </a:extLst>
          </p:cNvPr>
          <p:cNvPicPr>
            <a:picLocks noChangeAspect="1"/>
          </p:cNvPicPr>
          <p:nvPr/>
        </p:nvPicPr>
        <p:blipFill>
          <a:blip r:embed="rId8"/>
          <a:stretch>
            <a:fillRect/>
          </a:stretch>
        </p:blipFill>
        <p:spPr>
          <a:xfrm>
            <a:off x="9392594" y="5585754"/>
            <a:ext cx="2261702" cy="1596495"/>
          </a:xfrm>
          <a:prstGeom prst="rect">
            <a:avLst/>
          </a:prstGeom>
        </p:spPr>
      </p:pic>
      <p:pic>
        <p:nvPicPr>
          <p:cNvPr id="43" name="Image 42" descr="C:\Users\RASSINEUXB\AppData\Local\Temp\Temp1_Logo_NA_HORIZONTAL_2019 (3).zip\Logo_NA_HORIZONTAL_2019\logo_na_horiz_NOIR_2019.png">
            <a:extLst>
              <a:ext uri="{FF2B5EF4-FFF2-40B4-BE49-F238E27FC236}">
                <a16:creationId xmlns:a16="http://schemas.microsoft.com/office/drawing/2014/main" id="{F077DDA6-54A1-26AD-5454-10F56618D12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75597" y="1804531"/>
            <a:ext cx="618349" cy="301061"/>
          </a:xfrm>
          <a:prstGeom prst="rect">
            <a:avLst/>
          </a:prstGeom>
          <a:noFill/>
          <a:ln>
            <a:noFill/>
          </a:ln>
        </p:spPr>
      </p:pic>
    </p:spTree>
    <p:extLst>
      <p:ext uri="{BB962C8B-B14F-4D97-AF65-F5344CB8AC3E}">
        <p14:creationId xmlns:p14="http://schemas.microsoft.com/office/powerpoint/2010/main" val="387097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re 15">
            <a:extLst>
              <a:ext uri="{FF2B5EF4-FFF2-40B4-BE49-F238E27FC236}">
                <a16:creationId xmlns:a16="http://schemas.microsoft.com/office/drawing/2014/main" id="{ED8D41E7-58F5-BE5B-86F1-170CF98AC7BE}"/>
              </a:ext>
            </a:extLst>
          </p:cNvPr>
          <p:cNvSpPr>
            <a:spLocks noGrp="1"/>
          </p:cNvSpPr>
          <p:nvPr>
            <p:ph type="title"/>
          </p:nvPr>
        </p:nvSpPr>
        <p:spPr>
          <a:xfrm>
            <a:off x="838201" y="345810"/>
            <a:ext cx="5120561" cy="1325563"/>
          </a:xfrm>
        </p:spPr>
        <p:txBody>
          <a:bodyPr vert="horz" lIns="91440" tIns="45720" rIns="91440" bIns="45720" rtlCol="0" anchor="ctr">
            <a:normAutofit/>
          </a:bodyPr>
          <a:lstStyle/>
          <a:p>
            <a:pPr>
              <a:spcAft>
                <a:spcPts val="600"/>
              </a:spcAft>
            </a:pPr>
            <a:r>
              <a:rPr lang="en-US" sz="4400" b="1" kern="1200" dirty="0">
                <a:solidFill>
                  <a:schemeClr val="tx1"/>
                </a:solidFill>
                <a:latin typeface="+mj-lt"/>
                <a:ea typeface="+mj-ea"/>
                <a:cs typeface="+mj-cs"/>
              </a:rPr>
              <a:t>Ordre du jour </a:t>
            </a:r>
            <a:endParaRPr lang="en-US" sz="4400" kern="1200" dirty="0">
              <a:solidFill>
                <a:schemeClr val="tx1"/>
              </a:solidFill>
              <a:latin typeface="+mj-lt"/>
              <a:ea typeface="+mj-ea"/>
              <a:cs typeface="+mj-cs"/>
            </a:endParaRPr>
          </a:p>
        </p:txBody>
      </p:sp>
      <p:sp>
        <p:nvSpPr>
          <p:cNvPr id="18" name="Espace réservé du texte 17">
            <a:extLst>
              <a:ext uri="{FF2B5EF4-FFF2-40B4-BE49-F238E27FC236}">
                <a16:creationId xmlns:a16="http://schemas.microsoft.com/office/drawing/2014/main" id="{79EB204A-3268-D5C4-1672-383BCD8D7850}"/>
              </a:ext>
            </a:extLst>
          </p:cNvPr>
          <p:cNvSpPr>
            <a:spLocks noGrp="1"/>
          </p:cNvSpPr>
          <p:nvPr>
            <p:ph type="body" sz="half" idx="2"/>
          </p:nvPr>
        </p:nvSpPr>
        <p:spPr>
          <a:xfrm>
            <a:off x="838201" y="1825625"/>
            <a:ext cx="5092194" cy="4351338"/>
          </a:xfrm>
        </p:spPr>
        <p:txBody>
          <a:bodyPr vert="horz" lIns="91440" tIns="45720" rIns="91440" bIns="45720" rtlCol="0">
            <a:normAutofit/>
          </a:bodyPr>
          <a:lstStyle/>
          <a:p>
            <a:pPr indent="-228600" algn="just">
              <a:buFont typeface="Arial" panose="020B0604020202020204" pitchFamily="34" charset="0"/>
              <a:buChar char="•"/>
            </a:pPr>
            <a:endParaRPr lang="en-US" sz="1500" dirty="0"/>
          </a:p>
          <a:p>
            <a:pPr marR="0" lvl="0" algn="just" fontAlgn="auto">
              <a:spcBef>
                <a:spcPct val="20000"/>
              </a:spcBef>
              <a:spcAft>
                <a:spcPts val="0"/>
              </a:spcAft>
              <a:buClrTx/>
              <a:buSzTx/>
              <a:tabLst/>
              <a:defRPr/>
            </a:pPr>
            <a:r>
              <a:rPr kumimoji="0" lang="en-US" sz="1500" b="1" i="0" u="none" strike="noStrike" cap="none" spc="0" normalizeH="0" baseline="0" noProof="0" dirty="0">
                <a:ln>
                  <a:noFill/>
                </a:ln>
                <a:effectLst/>
                <a:uLnTx/>
                <a:uFillTx/>
              </a:rPr>
              <a:t>Ouverture par Marie-Laure LAFARGUE, </a:t>
            </a:r>
            <a:r>
              <a:rPr kumimoji="0" lang="en-US" sz="1500" b="0" i="0" u="none" strike="noStrike" cap="none" spc="0" normalizeH="0" baseline="0" noProof="0" dirty="0">
                <a:ln>
                  <a:noFill/>
                </a:ln>
                <a:effectLst/>
                <a:uLnTx/>
                <a:uFillTx/>
              </a:rPr>
              <a:t>Conseillère Régionale déléguée à la prévention en santé, sport-santé, santé des jeunes et des personnes précaires. </a:t>
            </a:r>
          </a:p>
          <a:p>
            <a:pPr marL="0" marR="0" lvl="0" indent="-228600" algn="just" fontAlgn="auto">
              <a:spcBef>
                <a:spcPct val="20000"/>
              </a:spcBef>
              <a:spcAft>
                <a:spcPts val="0"/>
              </a:spcAft>
              <a:buClrTx/>
              <a:buSzTx/>
              <a:buFont typeface="Arial" panose="020B0604020202020204" pitchFamily="34" charset="0"/>
              <a:buChar char="•"/>
              <a:tabLst/>
              <a:defRPr/>
            </a:pPr>
            <a:endParaRPr lang="en-US" sz="1500" dirty="0"/>
          </a:p>
          <a:p>
            <a:pPr marR="0" lvl="0" algn="just" fontAlgn="auto">
              <a:spcBef>
                <a:spcPct val="20000"/>
              </a:spcBef>
              <a:spcAft>
                <a:spcPts val="0"/>
              </a:spcAft>
              <a:buClrTx/>
              <a:buSzTx/>
              <a:tabLst/>
              <a:defRPr/>
            </a:pPr>
            <a:r>
              <a:rPr lang="en-US" sz="1500" b="1" u="sng" dirty="0"/>
              <a:t>I - Contexte et des enjeux du programme régional « Tu bouges t’es bien ! » 2024-2028</a:t>
            </a:r>
            <a:endParaRPr kumimoji="0" lang="en-US" sz="1500" b="1" i="0" u="sng" strike="noStrike" cap="none" spc="0" normalizeH="0" baseline="0" noProof="0" dirty="0">
              <a:ln>
                <a:noFill/>
              </a:ln>
              <a:effectLst/>
              <a:uLnTx/>
              <a:uFillTx/>
            </a:endParaRPr>
          </a:p>
          <a:p>
            <a:pPr marL="899160" marR="0" lvl="0" indent="-228600" algn="just" fontAlgn="auto">
              <a:spcBef>
                <a:spcPts val="0"/>
              </a:spcBef>
              <a:spcAft>
                <a:spcPts val="0"/>
              </a:spcAft>
              <a:buClrTx/>
              <a:buSzTx/>
              <a:buFont typeface="Arial" panose="020B0604020202020204" pitchFamily="34" charset="0"/>
              <a:buChar char="•"/>
              <a:tabLst/>
              <a:defRPr/>
            </a:pPr>
            <a:endParaRPr kumimoji="0" lang="en-US" sz="1500" b="0" i="0" u="sng" strike="noStrike" cap="none" spc="0" normalizeH="0" baseline="0" noProof="0" dirty="0">
              <a:ln>
                <a:noFill/>
              </a:ln>
              <a:effectLst/>
              <a:uLnTx/>
              <a:uFillTx/>
            </a:endParaRPr>
          </a:p>
          <a:p>
            <a:pPr marR="0" lvl="0" algn="just" fontAlgn="auto">
              <a:spcBef>
                <a:spcPts val="0"/>
              </a:spcBef>
              <a:spcAft>
                <a:spcPts val="0"/>
              </a:spcAft>
              <a:buClrTx/>
              <a:buSzTx/>
              <a:tabLst/>
              <a:defRPr/>
            </a:pPr>
            <a:r>
              <a:rPr kumimoji="0" lang="en-US" sz="1500" b="1" i="0" u="sng" strike="noStrike" cap="none" spc="0" normalizeH="0" baseline="0" noProof="0" dirty="0">
                <a:ln>
                  <a:noFill/>
                </a:ln>
                <a:effectLst/>
                <a:uLnTx/>
                <a:uFillTx/>
              </a:rPr>
              <a:t>II – Les dispositifs régionaux pour la mise en œuvre du programme « Tu bouges t’es bien ! »</a:t>
            </a:r>
          </a:p>
          <a:p>
            <a:pPr marR="0" lvl="0" algn="just" fontAlgn="auto">
              <a:spcBef>
                <a:spcPts val="0"/>
              </a:spcBef>
              <a:spcAft>
                <a:spcPts val="0"/>
              </a:spcAft>
              <a:buClrTx/>
              <a:buSzTx/>
              <a:tabLst/>
              <a:defRPr/>
            </a:pPr>
            <a:endParaRPr kumimoji="0" lang="en-US" sz="1500" b="1" i="0" u="sng" strike="noStrike" cap="none" spc="0" normalizeH="0" baseline="0" noProof="0" dirty="0">
              <a:ln>
                <a:noFill/>
              </a:ln>
              <a:effectLst/>
              <a:uLnTx/>
              <a:uFillTx/>
            </a:endParaRPr>
          </a:p>
          <a:p>
            <a:pPr marR="0" lvl="0" algn="just" fontAlgn="auto">
              <a:spcBef>
                <a:spcPts val="0"/>
              </a:spcBef>
              <a:spcAft>
                <a:spcPts val="0"/>
              </a:spcAft>
              <a:buClrTx/>
              <a:buSzTx/>
              <a:tabLst/>
              <a:defRPr/>
            </a:pPr>
            <a:r>
              <a:rPr kumimoji="0" lang="en-US" sz="1500" i="0" strike="noStrike" cap="none" spc="0" normalizeH="0" baseline="0" noProof="0" dirty="0">
                <a:ln>
                  <a:noFill/>
                </a:ln>
                <a:effectLst/>
                <a:uLnTx/>
                <a:uFillTx/>
              </a:rPr>
              <a:t>A - L’AMI PREVA’NA 2024-2028 : Une grande priorité l’activité physique</a:t>
            </a:r>
          </a:p>
          <a:p>
            <a:pPr marL="0" marR="0" lvl="0" indent="-228600" algn="just" fontAlgn="auto">
              <a:spcBef>
                <a:spcPts val="0"/>
              </a:spcBef>
              <a:spcAft>
                <a:spcPts val="0"/>
              </a:spcAft>
              <a:buClrTx/>
              <a:buSzTx/>
              <a:buFont typeface="Arial" panose="020B0604020202020204" pitchFamily="34" charset="0"/>
              <a:buChar char="•"/>
              <a:tabLst/>
              <a:defRPr/>
            </a:pPr>
            <a:endParaRPr kumimoji="0" lang="en-US" sz="1500" i="0" u="sng" strike="noStrike" cap="none" spc="0" normalizeH="0" baseline="0" noProof="0" dirty="0">
              <a:ln>
                <a:noFill/>
              </a:ln>
              <a:effectLst/>
              <a:uLnTx/>
              <a:uFillTx/>
            </a:endParaRPr>
          </a:p>
          <a:p>
            <a:pPr algn="just">
              <a:spcBef>
                <a:spcPct val="20000"/>
              </a:spcBef>
              <a:defRPr/>
            </a:pPr>
            <a:r>
              <a:rPr lang="en-US" sz="1500" dirty="0"/>
              <a:t>B – Règlement d’intervention du Service sport : </a:t>
            </a:r>
            <a:r>
              <a:rPr lang="en-US" sz="1500" dirty="0">
                <a:effectLst/>
              </a:rPr>
              <a:t>« </a:t>
            </a:r>
            <a:r>
              <a:rPr lang="en-US" sz="1500" dirty="0"/>
              <a:t>T</a:t>
            </a:r>
            <a:r>
              <a:rPr lang="en-US" sz="1500" dirty="0">
                <a:effectLst/>
              </a:rPr>
              <a:t>u bouges t’es bien » aide à l’investissement</a:t>
            </a:r>
            <a:endParaRPr lang="en-US" sz="1500" dirty="0"/>
          </a:p>
          <a:p>
            <a:pPr lvl="0" indent="-228600" algn="just">
              <a:spcBef>
                <a:spcPct val="20000"/>
              </a:spcBef>
              <a:buFont typeface="Arial" panose="020B0604020202020204" pitchFamily="34" charset="0"/>
              <a:buChar char="•"/>
              <a:defRPr/>
            </a:pPr>
            <a:endParaRPr lang="en-US" sz="1500" dirty="0"/>
          </a:p>
          <a:p>
            <a:pPr lvl="0" algn="just">
              <a:spcBef>
                <a:spcPct val="20000"/>
              </a:spcBef>
              <a:defRPr/>
            </a:pPr>
            <a:r>
              <a:rPr lang="en-US" sz="1500" b="1" u="sng" dirty="0"/>
              <a:t>II – Premier bilan intermédiaire 2024-2025 concernant le programme régional « Tu bouges t’es bien ! »</a:t>
            </a:r>
          </a:p>
          <a:p>
            <a:pPr lvl="0" indent="-228600">
              <a:spcBef>
                <a:spcPct val="20000"/>
              </a:spcBef>
              <a:buFont typeface="Arial" panose="020B0604020202020204" pitchFamily="34" charset="0"/>
              <a:buChar char="•"/>
              <a:defRPr/>
            </a:pPr>
            <a:endParaRPr lang="en-US" sz="1500" u="sng" dirty="0"/>
          </a:p>
          <a:p>
            <a:pPr indent="-228600">
              <a:buFont typeface="Arial" panose="020B0604020202020204" pitchFamily="34" charset="0"/>
              <a:buChar char="•"/>
            </a:pPr>
            <a:endParaRPr lang="en-US" sz="1500" dirty="0">
              <a:effectLst/>
            </a:endParaRPr>
          </a:p>
          <a:p>
            <a:pPr indent="-228600">
              <a:spcBef>
                <a:spcPct val="20000"/>
              </a:spcBef>
              <a:buFont typeface="Arial" panose="020B0604020202020204" pitchFamily="34" charset="0"/>
              <a:buChar char="•"/>
            </a:pPr>
            <a:endParaRPr lang="en-US" sz="1500" dirty="0">
              <a:effectLst/>
            </a:endParaRPr>
          </a:p>
          <a:p>
            <a:pPr indent="-228600">
              <a:spcBef>
                <a:spcPct val="20000"/>
              </a:spcBef>
              <a:buFont typeface="Arial" panose="020B0604020202020204" pitchFamily="34" charset="0"/>
              <a:buChar char="•"/>
            </a:pPr>
            <a:endParaRPr lang="en-US" sz="1500" b="1" dirty="0">
              <a:effectLst/>
            </a:endParaRPr>
          </a:p>
          <a:p>
            <a:pPr indent="-228600">
              <a:spcBef>
                <a:spcPct val="20000"/>
              </a:spcBef>
              <a:buFont typeface="Arial" panose="020B0604020202020204" pitchFamily="34" charset="0"/>
              <a:buChar char="•"/>
            </a:pPr>
            <a:endParaRPr lang="en-US" sz="1500" b="1" dirty="0">
              <a:effectLst/>
            </a:endParaRPr>
          </a:p>
          <a:p>
            <a:pPr indent="-228600">
              <a:spcBef>
                <a:spcPct val="20000"/>
              </a:spcBef>
              <a:buFont typeface="Arial" panose="020B0604020202020204" pitchFamily="34" charset="0"/>
              <a:buChar char="•"/>
            </a:pPr>
            <a:endParaRPr lang="en-US" sz="1500" dirty="0">
              <a:effectLst/>
            </a:endParaRPr>
          </a:p>
          <a:p>
            <a:pPr lvl="0" indent="-228600">
              <a:spcBef>
                <a:spcPct val="20000"/>
              </a:spcBef>
              <a:buFont typeface="Arial" panose="020B0604020202020204" pitchFamily="34" charset="0"/>
              <a:buChar char="•"/>
            </a:pPr>
            <a:endParaRPr lang="en-US" sz="1500" b="1" dirty="0"/>
          </a:p>
        </p:txBody>
      </p:sp>
      <p:sp>
        <p:nvSpPr>
          <p:cNvPr id="45" name="Oval 3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Image 5" descr="Une image contenant texte, graphisme, affiche, Prospectus&#10;&#10;Le contenu généré par l’IA peut être incorrect.">
            <a:extLst>
              <a:ext uri="{FF2B5EF4-FFF2-40B4-BE49-F238E27FC236}">
                <a16:creationId xmlns:a16="http://schemas.microsoft.com/office/drawing/2014/main" id="{EDA9C0F1-0D2F-24EE-E27C-E7200E9B6C8B}"/>
              </a:ext>
            </a:extLst>
          </p:cNvPr>
          <p:cNvPicPr>
            <a:picLocks noChangeAspect="1"/>
          </p:cNvPicPr>
          <p:nvPr/>
        </p:nvPicPr>
        <p:blipFill>
          <a:blip r:embed="rId3"/>
          <a:srcRect t="20320" r="3" b="10856"/>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46" name="Arc 4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Image 4" descr="Une image contenant Graphique, dessin humoristique, Police&#10;&#10;Le contenu généré par l’IA peut être incorrect.">
            <a:extLst>
              <a:ext uri="{FF2B5EF4-FFF2-40B4-BE49-F238E27FC236}">
                <a16:creationId xmlns:a16="http://schemas.microsoft.com/office/drawing/2014/main" id="{9D1C2E4F-7E61-FFA5-EDD2-25002579DFD0}"/>
              </a:ext>
            </a:extLst>
          </p:cNvPr>
          <p:cNvPicPr>
            <a:picLocks noChangeAspect="1"/>
          </p:cNvPicPr>
          <p:nvPr/>
        </p:nvPicPr>
        <p:blipFill>
          <a:blip r:embed="rId4"/>
          <a:srcRect l="11467" r="5987"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2" name="Espace réservé du numéro de diapositive 1"/>
          <p:cNvSpPr>
            <a:spLocks noGrp="1"/>
          </p:cNvSpPr>
          <p:nvPr>
            <p:ph type="sldNum" sz="quarter" idx="12"/>
          </p:nvPr>
        </p:nvSpPr>
        <p:spPr>
          <a:xfrm>
            <a:off x="8610600" y="6356349"/>
            <a:ext cx="2743200" cy="365125"/>
          </a:xfrm>
        </p:spPr>
        <p:txBody>
          <a:bodyPr vert="horz" lIns="91440" tIns="45720" rIns="91440" bIns="45720" rtlCol="0" anchor="ctr">
            <a:normAutofit/>
          </a:bodyPr>
          <a:lstStyle/>
          <a:p>
            <a:pPr>
              <a:spcAft>
                <a:spcPts val="600"/>
              </a:spcAft>
            </a:pPr>
            <a:fld id="{47D8C10C-C46B-4EFC-86E2-3F9DA27516D5}" type="slidenum">
              <a:rPr lang="en-US" smtClean="0">
                <a:solidFill>
                  <a:srgbClr val="FFFFFF"/>
                </a:solidFill>
              </a:rPr>
              <a:pPr>
                <a:spcAft>
                  <a:spcPts val="600"/>
                </a:spcAft>
              </a:pPr>
              <a:t>2</a:t>
            </a:fld>
            <a:endParaRPr lang="en-US" dirty="0">
              <a:solidFill>
                <a:srgbClr val="FFFFFF"/>
              </a:solidFill>
            </a:endParaRPr>
          </a:p>
        </p:txBody>
      </p:sp>
    </p:spTree>
    <p:extLst>
      <p:ext uri="{BB962C8B-B14F-4D97-AF65-F5344CB8AC3E}">
        <p14:creationId xmlns:p14="http://schemas.microsoft.com/office/powerpoint/2010/main" val="1283322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 45" descr="Une image contenant plastique&#10;&#10;Description générée automatiquement">
            <a:extLst>
              <a:ext uri="{FF2B5EF4-FFF2-40B4-BE49-F238E27FC236}">
                <a16:creationId xmlns:a16="http://schemas.microsoft.com/office/drawing/2014/main" id="{F3D1C9C1-934B-6A40-8BFA-0B9DF82401CD}"/>
              </a:ext>
            </a:extLst>
          </p:cNvPr>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t="13809"/>
          <a:stretch/>
        </p:blipFill>
        <p:spPr>
          <a:xfrm>
            <a:off x="14706" y="-18618"/>
            <a:ext cx="12192000" cy="6871670"/>
          </a:xfrm>
          <a:prstGeom prst="rect">
            <a:avLst/>
          </a:prstGeom>
        </p:spPr>
      </p:pic>
      <p:grpSp>
        <p:nvGrpSpPr>
          <p:cNvPr id="40" name="Groupe 39">
            <a:extLst>
              <a:ext uri="{FF2B5EF4-FFF2-40B4-BE49-F238E27FC236}">
                <a16:creationId xmlns:a16="http://schemas.microsoft.com/office/drawing/2014/main" id="{21F5271A-BDC9-5765-C185-93513029283B}"/>
              </a:ext>
            </a:extLst>
          </p:cNvPr>
          <p:cNvGrpSpPr/>
          <p:nvPr/>
        </p:nvGrpSpPr>
        <p:grpSpPr>
          <a:xfrm rot="1301830">
            <a:off x="8934532" y="2734898"/>
            <a:ext cx="3474629" cy="1519783"/>
            <a:chOff x="0" y="264631"/>
            <a:chExt cx="6059805" cy="1132205"/>
          </a:xfrm>
        </p:grpSpPr>
        <p:pic>
          <p:nvPicPr>
            <p:cNvPr id="41" name="Image 40">
              <a:extLst>
                <a:ext uri="{FF2B5EF4-FFF2-40B4-BE49-F238E27FC236}">
                  <a16:creationId xmlns:a16="http://schemas.microsoft.com/office/drawing/2014/main" id="{A46FCC24-D8E0-7CE6-EBEA-387BABE2BC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0972"/>
            <a:stretch/>
          </p:blipFill>
          <p:spPr>
            <a:xfrm>
              <a:off x="0" y="264631"/>
              <a:ext cx="6059805" cy="832485"/>
            </a:xfrm>
            <a:prstGeom prst="rect">
              <a:avLst/>
            </a:prstGeom>
          </p:spPr>
        </p:pic>
        <p:pic>
          <p:nvPicPr>
            <p:cNvPr id="42" name="Image 41">
              <a:extLst>
                <a:ext uri="{FF2B5EF4-FFF2-40B4-BE49-F238E27FC236}">
                  <a16:creationId xmlns:a16="http://schemas.microsoft.com/office/drawing/2014/main" id="{1F9271E5-2691-2D9E-B0E4-FA76362213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7361"/>
            <a:stretch/>
          </p:blipFill>
          <p:spPr>
            <a:xfrm>
              <a:off x="0" y="1026631"/>
              <a:ext cx="6057900" cy="370205"/>
            </a:xfrm>
            <a:prstGeom prst="rect">
              <a:avLst/>
            </a:prstGeom>
          </p:spPr>
        </p:pic>
      </p:grpSp>
      <p:sp>
        <p:nvSpPr>
          <p:cNvPr id="34" name="Rectangle 33">
            <a:extLst>
              <a:ext uri="{FF2B5EF4-FFF2-40B4-BE49-F238E27FC236}">
                <a16:creationId xmlns:a16="http://schemas.microsoft.com/office/drawing/2014/main" id="{F7C1DBD8-E421-07E2-EEA5-0A7DB815B549}"/>
              </a:ext>
            </a:extLst>
          </p:cNvPr>
          <p:cNvSpPr/>
          <p:nvPr/>
        </p:nvSpPr>
        <p:spPr>
          <a:xfrm>
            <a:off x="64655" y="-20597"/>
            <a:ext cx="12192000" cy="852755"/>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algn="ctr">
              <a:defRPr/>
            </a:pPr>
            <a:r>
              <a:rPr lang="fr-FR" sz="2400" b="1" u="sng" dirty="0">
                <a:solidFill>
                  <a:schemeClr val="bg1"/>
                </a:solidFill>
                <a:latin typeface="Arial" panose="020B0604020202020204" pitchFamily="34" charset="0"/>
                <a:cs typeface="Arial" panose="020B0604020202020204" pitchFamily="34" charset="0"/>
              </a:rPr>
              <a:t>B</a:t>
            </a:r>
            <a:r>
              <a:rPr kumimoji="0" lang="fr-FR" sz="24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 </a:t>
            </a:r>
            <a:r>
              <a:rPr kumimoji="0" lang="en-US" sz="2400" b="1" i="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Règlement d’intervention du Service sport : « Tu bouges t’es bien » aide à l’investissement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grpSp>
        <p:nvGrpSpPr>
          <p:cNvPr id="17" name="Groupe 16">
            <a:extLst>
              <a:ext uri="{FF2B5EF4-FFF2-40B4-BE49-F238E27FC236}">
                <a16:creationId xmlns:a16="http://schemas.microsoft.com/office/drawing/2014/main" id="{0D5CC255-86D7-759F-DBBB-E070FBCEA7F3}"/>
              </a:ext>
            </a:extLst>
          </p:cNvPr>
          <p:cNvGrpSpPr/>
          <p:nvPr/>
        </p:nvGrpSpPr>
        <p:grpSpPr>
          <a:xfrm>
            <a:off x="4399612" y="701964"/>
            <a:ext cx="4723652" cy="6296621"/>
            <a:chOff x="7454437" y="769237"/>
            <a:chExt cx="3646815" cy="5041404"/>
          </a:xfrm>
        </p:grpSpPr>
        <p:grpSp>
          <p:nvGrpSpPr>
            <p:cNvPr id="18" name="Groupe 17">
              <a:extLst>
                <a:ext uri="{FF2B5EF4-FFF2-40B4-BE49-F238E27FC236}">
                  <a16:creationId xmlns:a16="http://schemas.microsoft.com/office/drawing/2014/main" id="{60D5685C-5D97-CD29-B29E-134E8D0F08B6}"/>
                </a:ext>
              </a:extLst>
            </p:cNvPr>
            <p:cNvGrpSpPr/>
            <p:nvPr/>
          </p:nvGrpSpPr>
          <p:grpSpPr>
            <a:xfrm>
              <a:off x="7473042" y="870429"/>
              <a:ext cx="3515255" cy="4928050"/>
              <a:chOff x="7523573" y="1134216"/>
              <a:chExt cx="3515255" cy="4928050"/>
            </a:xfrm>
          </p:grpSpPr>
          <p:pic>
            <p:nvPicPr>
              <p:cNvPr id="23" name="Image 22" descr="C:\Users\RASSINEUXB\Downloads\kisspng-paper-line-point-angle-font-secarik-kertas-5b1238fe6eb7e0.4069020515279208944535.png">
                <a:extLst>
                  <a:ext uri="{FF2B5EF4-FFF2-40B4-BE49-F238E27FC236}">
                    <a16:creationId xmlns:a16="http://schemas.microsoft.com/office/drawing/2014/main" id="{FCF932B5-1EA7-ED33-576C-9E835ED8070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3573" y="1134216"/>
                <a:ext cx="3515255" cy="4928050"/>
              </a:xfrm>
              <a:prstGeom prst="rect">
                <a:avLst/>
              </a:prstGeom>
              <a:noFill/>
              <a:ln>
                <a:noFill/>
              </a:ln>
            </p:spPr>
          </p:pic>
          <p:sp>
            <p:nvSpPr>
              <p:cNvPr id="24" name="ZoneTexte 23">
                <a:extLst>
                  <a:ext uri="{FF2B5EF4-FFF2-40B4-BE49-F238E27FC236}">
                    <a16:creationId xmlns:a16="http://schemas.microsoft.com/office/drawing/2014/main" id="{F768CCBA-8EA2-2FC0-2398-BA6B6B1F401D}"/>
                  </a:ext>
                </a:extLst>
              </p:cNvPr>
              <p:cNvSpPr txBox="1"/>
              <p:nvPr/>
            </p:nvSpPr>
            <p:spPr>
              <a:xfrm>
                <a:off x="8184940" y="1677995"/>
                <a:ext cx="2615987" cy="850156"/>
              </a:xfrm>
              <a:prstGeom prst="rect">
                <a:avLst/>
              </a:prstGeom>
              <a:noFill/>
            </p:spPr>
            <p:txBody>
              <a:bodyPr wrap="square" rtlCol="0">
                <a:spAutoFit/>
              </a:bodyPr>
              <a:lstStyle/>
              <a:p>
                <a:r>
                  <a:rPr lang="fr-FR" sz="1050" b="1" dirty="0">
                    <a:solidFill>
                      <a:srgbClr val="C00000"/>
                    </a:solidFill>
                    <a:effectLst>
                      <a:outerShdw blurRad="38100" dist="38100" dir="2700000" algn="tl">
                        <a:srgbClr val="000000">
                          <a:alpha val="43137"/>
                        </a:srgbClr>
                      </a:outerShdw>
                    </a:effectLst>
                    <a:latin typeface="Ink Free" panose="03080402000500000000" pitchFamily="66" charset="0"/>
                  </a:rPr>
                  <a:t>PUBLIC CIBLE: </a:t>
                </a:r>
              </a:p>
              <a:p>
                <a:r>
                  <a:rPr lang="fr-FR" sz="1050" b="1" dirty="0">
                    <a:solidFill>
                      <a:sysClr val="windowText" lastClr="000000"/>
                    </a:solidFill>
                    <a:latin typeface="Ink Free" panose="03080402000500000000" pitchFamily="66" charset="0"/>
                  </a:rPr>
                  <a:t>Principalement les jeunes sédentaires et/ou éloignés de l’activité physique:</a:t>
                </a:r>
              </a:p>
              <a:p>
                <a:pPr marL="171450" indent="-171450">
                  <a:buFont typeface="Wingdings" panose="05000000000000000000" pitchFamily="2" charset="2"/>
                  <a:buChar char="§"/>
                </a:pPr>
                <a:r>
                  <a:rPr lang="fr-FR" sz="1050" b="1" dirty="0">
                    <a:solidFill>
                      <a:sysClr val="windowText" lastClr="000000"/>
                    </a:solidFill>
                    <a:latin typeface="Ink Free" panose="03080402000500000000" pitchFamily="66" charset="0"/>
                  </a:rPr>
                  <a:t>Les lycéens</a:t>
                </a:r>
              </a:p>
              <a:p>
                <a:pPr marL="171450" indent="-171450">
                  <a:buFont typeface="Wingdings" panose="05000000000000000000" pitchFamily="2" charset="2"/>
                  <a:buChar char="§"/>
                </a:pPr>
                <a:r>
                  <a:rPr lang="fr-FR" sz="1050" b="1" dirty="0">
                    <a:solidFill>
                      <a:sysClr val="windowText" lastClr="000000"/>
                    </a:solidFill>
                    <a:latin typeface="Ink Free" panose="03080402000500000000" pitchFamily="66" charset="0"/>
                  </a:rPr>
                  <a:t>Les jeunes suivis en missions locales</a:t>
                </a:r>
              </a:p>
              <a:p>
                <a:pPr marL="171450" indent="-171450">
                  <a:buFont typeface="Wingdings" panose="05000000000000000000" pitchFamily="2" charset="2"/>
                  <a:buChar char="§"/>
                </a:pPr>
                <a:r>
                  <a:rPr lang="fr-FR" sz="1050" b="1" dirty="0">
                    <a:solidFill>
                      <a:sysClr val="windowText" lastClr="000000"/>
                    </a:solidFill>
                    <a:latin typeface="Ink Free" panose="03080402000500000000" pitchFamily="66" charset="0"/>
                  </a:rPr>
                  <a:t>Les jeunes apprentis en CFA </a:t>
                </a:r>
              </a:p>
            </p:txBody>
          </p:sp>
          <p:sp>
            <p:nvSpPr>
              <p:cNvPr id="25" name="ZoneTexte 24">
                <a:extLst>
                  <a:ext uri="{FF2B5EF4-FFF2-40B4-BE49-F238E27FC236}">
                    <a16:creationId xmlns:a16="http://schemas.microsoft.com/office/drawing/2014/main" id="{F727AFCE-BE09-D663-E2DD-1B6DE98C32C4}"/>
                  </a:ext>
                </a:extLst>
              </p:cNvPr>
              <p:cNvSpPr txBox="1"/>
              <p:nvPr/>
            </p:nvSpPr>
            <p:spPr>
              <a:xfrm>
                <a:off x="8206333" y="2802338"/>
                <a:ext cx="2615987" cy="1607801"/>
              </a:xfrm>
              <a:prstGeom prst="rect">
                <a:avLst/>
              </a:prstGeom>
              <a:noFill/>
            </p:spPr>
            <p:txBody>
              <a:bodyPr wrap="square" rtlCol="0">
                <a:spAutoFit/>
              </a:bodyPr>
              <a:lstStyle/>
              <a:p>
                <a:r>
                  <a:rPr lang="fr-FR" sz="1050" b="1" dirty="0">
                    <a:solidFill>
                      <a:srgbClr val="C00000"/>
                    </a:solidFill>
                    <a:effectLst>
                      <a:outerShdw blurRad="38100" dist="38100" dir="2700000" algn="tl">
                        <a:srgbClr val="000000">
                          <a:alpha val="43137"/>
                        </a:srgbClr>
                      </a:outerShdw>
                    </a:effectLst>
                    <a:latin typeface="Ink Free" panose="03080402000500000000" pitchFamily="66" charset="0"/>
                  </a:rPr>
                  <a:t>PORTEURS DE PROJETS:</a:t>
                </a:r>
              </a:p>
              <a:p>
                <a:pPr marL="171450" lvl="0" indent="-171450" algn="just">
                  <a:buFont typeface="Wingdings" panose="05000000000000000000" pitchFamily="2" charset="2"/>
                  <a:buChar char="§"/>
                </a:pPr>
                <a:r>
                  <a:rPr lang="fr-FR" sz="1050" b="1" dirty="0">
                    <a:solidFill>
                      <a:srgbClr val="000000"/>
                    </a:solidFill>
                    <a:effectLst/>
                    <a:latin typeface="Ink Free" panose="03080402000500000000" pitchFamily="66" charset="0"/>
                    <a:ea typeface="Times New Roman" panose="02020603050405020304" pitchFamily="18" charset="0"/>
                    <a:cs typeface="Calibri" panose="020F0502020204030204" pitchFamily="34" charset="0"/>
                  </a:rPr>
                  <a:t>Les établissements scolaires et notamment les lycées publics et privés, les lycées professionnels et les lycées agricoles.</a:t>
                </a:r>
                <a:endParaRPr lang="fr-FR" sz="1050" b="1" dirty="0">
                  <a:effectLst/>
                  <a:latin typeface="Ink Free" panose="03080402000500000000" pitchFamily="66" charset="0"/>
                  <a:ea typeface="SimSun" panose="02010600030101010101" pitchFamily="2" charset="-122"/>
                  <a:cs typeface="Mangal" panose="02040503050203030202" pitchFamily="18" charset="0"/>
                </a:endParaRPr>
              </a:p>
              <a:p>
                <a:pPr marL="171450" lvl="0" indent="-171450" algn="just">
                  <a:buFont typeface="Wingdings" panose="05000000000000000000" pitchFamily="2" charset="2"/>
                  <a:buChar char="§"/>
                </a:pPr>
                <a:r>
                  <a:rPr lang="fr-FR" sz="1050" b="1" dirty="0">
                    <a:solidFill>
                      <a:srgbClr val="000000"/>
                    </a:solidFill>
                    <a:effectLst/>
                    <a:latin typeface="Ink Free" panose="03080402000500000000" pitchFamily="66" charset="0"/>
                    <a:ea typeface="Times New Roman" panose="02020603050405020304" pitchFamily="18" charset="0"/>
                    <a:cs typeface="Calibri" panose="020F0502020204030204" pitchFamily="34" charset="0"/>
                  </a:rPr>
                  <a:t>L’Association Régionale des Missions Locales (ARML) et les missions locales.</a:t>
                </a:r>
                <a:endParaRPr lang="fr-FR" sz="1050" b="1" dirty="0">
                  <a:effectLst/>
                  <a:latin typeface="Ink Free" panose="03080402000500000000" pitchFamily="66" charset="0"/>
                  <a:ea typeface="SimSun" panose="02010600030101010101" pitchFamily="2" charset="-122"/>
                  <a:cs typeface="Mangal" panose="02040503050203030202" pitchFamily="18" charset="0"/>
                </a:endParaRPr>
              </a:p>
              <a:p>
                <a:pPr marL="171450" lvl="0" indent="-171450" algn="just">
                  <a:buFont typeface="Wingdings" panose="05000000000000000000" pitchFamily="2" charset="2"/>
                  <a:buChar char="§"/>
                </a:pPr>
                <a:r>
                  <a:rPr lang="fr-FR" sz="1050" b="1" dirty="0">
                    <a:solidFill>
                      <a:srgbClr val="000000"/>
                    </a:solidFill>
                    <a:effectLst/>
                    <a:latin typeface="Ink Free" panose="03080402000500000000" pitchFamily="66" charset="0"/>
                    <a:ea typeface="Times New Roman" panose="02020603050405020304" pitchFamily="18" charset="0"/>
                    <a:cs typeface="Calibri" panose="020F0502020204030204" pitchFamily="34" charset="0"/>
                  </a:rPr>
                  <a:t>Les CFA.</a:t>
                </a:r>
                <a:endParaRPr lang="fr-FR" sz="1050" b="1" dirty="0">
                  <a:effectLst/>
                  <a:latin typeface="Ink Free" panose="03080402000500000000" pitchFamily="66" charset="0"/>
                  <a:ea typeface="SimSun" panose="02010600030101010101" pitchFamily="2" charset="-122"/>
                  <a:cs typeface="Mangal" panose="02040503050203030202" pitchFamily="18" charset="0"/>
                </a:endParaRPr>
              </a:p>
              <a:p>
                <a:pPr marL="171450" lvl="0" indent="-171450" algn="just">
                  <a:buFont typeface="Wingdings" panose="05000000000000000000" pitchFamily="2" charset="2"/>
                  <a:buChar char="§"/>
                </a:pPr>
                <a:r>
                  <a:rPr lang="fr-FR" sz="1050" b="1" dirty="0">
                    <a:solidFill>
                      <a:srgbClr val="000000"/>
                    </a:solidFill>
                    <a:effectLst/>
                    <a:latin typeface="Ink Free" panose="03080402000500000000" pitchFamily="66" charset="0"/>
                    <a:ea typeface="Times New Roman" panose="02020603050405020304" pitchFamily="18" charset="0"/>
                    <a:cs typeface="Calibri" panose="020F0502020204030204" pitchFamily="34" charset="0"/>
                  </a:rPr>
                  <a:t>Les Maisons Familiales et Rurales.</a:t>
                </a:r>
                <a:endParaRPr lang="fr-FR" sz="1050" b="1" dirty="0">
                  <a:effectLst/>
                  <a:latin typeface="Ink Free" panose="03080402000500000000" pitchFamily="66" charset="0"/>
                  <a:ea typeface="SimSun" panose="02010600030101010101" pitchFamily="2" charset="-122"/>
                  <a:cs typeface="Mangal" panose="02040503050203030202" pitchFamily="18" charset="0"/>
                </a:endParaRPr>
              </a:p>
              <a:p>
                <a:pPr marL="171450" lvl="0" indent="-171450" algn="just">
                  <a:buFont typeface="Wingdings" panose="05000000000000000000" pitchFamily="2" charset="2"/>
                  <a:buChar char="§"/>
                </a:pPr>
                <a:r>
                  <a:rPr lang="fr-FR" sz="1050" b="1" dirty="0">
                    <a:solidFill>
                      <a:srgbClr val="000000"/>
                    </a:solidFill>
                    <a:effectLst/>
                    <a:latin typeface="Ink Free" panose="03080402000500000000" pitchFamily="66" charset="0"/>
                    <a:ea typeface="SimSun" panose="02010600030101010101" pitchFamily="2" charset="-122"/>
                    <a:cs typeface="Calibri" panose="020F0502020204030204" pitchFamily="34" charset="0"/>
                  </a:rPr>
                  <a:t>Les A</a:t>
                </a:r>
                <a:r>
                  <a:rPr lang="fr-FR" sz="1050" b="1" dirty="0">
                    <a:solidFill>
                      <a:srgbClr val="000000"/>
                    </a:solidFill>
                    <a:effectLst/>
                    <a:latin typeface="Ink Free" panose="03080402000500000000" pitchFamily="66" charset="0"/>
                    <a:ea typeface="Times New Roman" panose="02020603050405020304" pitchFamily="18" charset="0"/>
                    <a:cs typeface="Calibri" panose="020F0502020204030204" pitchFamily="34" charset="0"/>
                  </a:rPr>
                  <a:t>ssociations </a:t>
                </a:r>
                <a:r>
                  <a:rPr lang="fr-FR" sz="1050" b="1" dirty="0">
                    <a:solidFill>
                      <a:srgbClr val="000000"/>
                    </a:solidFill>
                    <a:effectLst/>
                    <a:latin typeface="Ink Free" panose="03080402000500000000" pitchFamily="66" charset="0"/>
                    <a:ea typeface="SimSun" panose="02010600030101010101" pitchFamily="2" charset="-122"/>
                    <a:cs typeface="Times New Roman" panose="02020603050405020304" pitchFamily="18" charset="0"/>
                  </a:rPr>
                  <a:t>sportives néo-aquitaines affiliées à une fédération sportive agréée</a:t>
                </a:r>
                <a:endParaRPr lang="fr-FR" sz="1050" b="1" dirty="0">
                  <a:effectLst/>
                  <a:latin typeface="Ink Free" panose="03080402000500000000" pitchFamily="66" charset="0"/>
                  <a:ea typeface="SimSun" panose="02010600030101010101" pitchFamily="2" charset="-122"/>
                  <a:cs typeface="Mangal" panose="02040503050203030202" pitchFamily="18" charset="0"/>
                </a:endParaRPr>
              </a:p>
              <a:p>
                <a:pPr marL="171450" indent="-171450">
                  <a:buFont typeface="Wingdings" panose="05000000000000000000" pitchFamily="2" charset="2"/>
                  <a:buChar char="§"/>
                </a:pPr>
                <a:r>
                  <a:rPr lang="fr-FR" sz="1050" b="1" dirty="0">
                    <a:solidFill>
                      <a:srgbClr val="000000"/>
                    </a:solidFill>
                    <a:effectLst/>
                    <a:latin typeface="Ink Free" panose="03080402000500000000" pitchFamily="66" charset="0"/>
                    <a:ea typeface="Times New Roman" panose="02020603050405020304" pitchFamily="18" charset="0"/>
                    <a:cs typeface="Calibri" panose="020F0502020204030204" pitchFamily="34" charset="0"/>
                  </a:rPr>
                  <a:t>Les Collectivités.</a:t>
                </a:r>
                <a:endParaRPr lang="fr-FR" sz="1050" b="1" dirty="0">
                  <a:solidFill>
                    <a:sysClr val="windowText" lastClr="000000"/>
                  </a:solidFill>
                  <a:latin typeface="Ink Free" panose="03080402000500000000" pitchFamily="66" charset="0"/>
                </a:endParaRPr>
              </a:p>
              <a:p>
                <a:endParaRPr lang="fr-FR" sz="899" b="1" dirty="0">
                  <a:solidFill>
                    <a:sysClr val="windowText" lastClr="000000"/>
                  </a:solidFill>
                  <a:latin typeface="Ink Free" panose="03080402000500000000" pitchFamily="66" charset="0"/>
                </a:endParaRPr>
              </a:p>
            </p:txBody>
          </p:sp>
        </p:grpSp>
        <p:pic>
          <p:nvPicPr>
            <p:cNvPr id="19" name="Image 18">
              <a:extLst>
                <a:ext uri="{FF2B5EF4-FFF2-40B4-BE49-F238E27FC236}">
                  <a16:creationId xmlns:a16="http://schemas.microsoft.com/office/drawing/2014/main" id="{5D93B1F2-749C-6139-E1CC-CC48D5C454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5460">
              <a:off x="10654257" y="910130"/>
              <a:ext cx="398736" cy="366172"/>
            </a:xfrm>
            <a:prstGeom prst="rect">
              <a:avLst/>
            </a:prstGeom>
          </p:spPr>
        </p:pic>
        <p:pic>
          <p:nvPicPr>
            <p:cNvPr id="20" name="Image 19">
              <a:extLst>
                <a:ext uri="{FF2B5EF4-FFF2-40B4-BE49-F238E27FC236}">
                  <a16:creationId xmlns:a16="http://schemas.microsoft.com/office/drawing/2014/main" id="{1686F121-D778-18A7-EE00-CE9134EAD5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070378">
              <a:off x="10540164" y="5249552"/>
              <a:ext cx="584974" cy="537203"/>
            </a:xfrm>
            <a:prstGeom prst="rect">
              <a:avLst/>
            </a:prstGeom>
          </p:spPr>
        </p:pic>
        <p:pic>
          <p:nvPicPr>
            <p:cNvPr id="21" name="Image 20">
              <a:extLst>
                <a:ext uri="{FF2B5EF4-FFF2-40B4-BE49-F238E27FC236}">
                  <a16:creationId xmlns:a16="http://schemas.microsoft.com/office/drawing/2014/main" id="{8AF1A587-C6BE-1688-EAB0-86BFAA184C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52312">
              <a:off x="7430552" y="793122"/>
              <a:ext cx="584974" cy="537203"/>
            </a:xfrm>
            <a:prstGeom prst="rect">
              <a:avLst/>
            </a:prstGeom>
          </p:spPr>
        </p:pic>
        <p:pic>
          <p:nvPicPr>
            <p:cNvPr id="22" name="Image 21">
              <a:extLst>
                <a:ext uri="{FF2B5EF4-FFF2-40B4-BE49-F238E27FC236}">
                  <a16:creationId xmlns:a16="http://schemas.microsoft.com/office/drawing/2014/main" id="{8E51595B-5712-9698-656E-67A1869241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5460">
              <a:off x="7461808" y="5298927"/>
              <a:ext cx="477444" cy="438452"/>
            </a:xfrm>
            <a:prstGeom prst="rect">
              <a:avLst/>
            </a:prstGeom>
          </p:spPr>
        </p:pic>
      </p:grpSp>
      <p:sp>
        <p:nvSpPr>
          <p:cNvPr id="2" name="Espace réservé du numéro de diapositive 1">
            <a:extLst>
              <a:ext uri="{FF2B5EF4-FFF2-40B4-BE49-F238E27FC236}">
                <a16:creationId xmlns:a16="http://schemas.microsoft.com/office/drawing/2014/main" id="{F85C655A-E2C3-EEDB-2B22-58B5FA570F97}"/>
              </a:ext>
            </a:extLst>
          </p:cNvPr>
          <p:cNvSpPr>
            <a:spLocks noGrp="1"/>
          </p:cNvSpPr>
          <p:nvPr>
            <p:ph type="sldNum" sz="quarter" idx="12"/>
          </p:nvPr>
        </p:nvSpPr>
        <p:spPr/>
        <p:txBody>
          <a:bodyPr/>
          <a:lstStyle/>
          <a:p>
            <a:fld id="{47D8C10C-C46B-4EFC-86E2-3F9DA27516D5}" type="slidenum">
              <a:rPr lang="fr-FR" smtClean="0">
                <a:solidFill>
                  <a:prstClr val="black">
                    <a:tint val="75000"/>
                  </a:prstClr>
                </a:solidFill>
              </a:rPr>
              <a:pPr/>
              <a:t>20</a:t>
            </a:fld>
            <a:endParaRPr lang="fr-FR" dirty="0">
              <a:solidFill>
                <a:prstClr val="black">
                  <a:tint val="75000"/>
                </a:prstClr>
              </a:solidFill>
            </a:endParaRPr>
          </a:p>
        </p:txBody>
      </p:sp>
      <p:grpSp>
        <p:nvGrpSpPr>
          <p:cNvPr id="3" name="Groupe 2">
            <a:extLst>
              <a:ext uri="{FF2B5EF4-FFF2-40B4-BE49-F238E27FC236}">
                <a16:creationId xmlns:a16="http://schemas.microsoft.com/office/drawing/2014/main" id="{9DABE477-3A34-6C03-3F46-0539A04D5A6C}"/>
              </a:ext>
            </a:extLst>
          </p:cNvPr>
          <p:cNvGrpSpPr/>
          <p:nvPr/>
        </p:nvGrpSpPr>
        <p:grpSpPr>
          <a:xfrm rot="241320">
            <a:off x="426627" y="1447010"/>
            <a:ext cx="3276483" cy="3575930"/>
            <a:chOff x="-2627049" y="7328143"/>
            <a:chExt cx="3122725" cy="3241970"/>
          </a:xfrm>
        </p:grpSpPr>
        <p:pic>
          <p:nvPicPr>
            <p:cNvPr id="4" name="Image 3" descr="C:\Users\RASSINEUXB\Downloads\ClipartKey_615254.png">
              <a:extLst>
                <a:ext uri="{FF2B5EF4-FFF2-40B4-BE49-F238E27FC236}">
                  <a16:creationId xmlns:a16="http://schemas.microsoft.com/office/drawing/2014/main" id="{5BD483B2-59FF-E98C-D1F4-0EDBE6AE8E9E}"/>
                </a:ext>
              </a:extLst>
            </p:cNvPr>
            <p:cNvPicPr/>
            <p:nvPr/>
          </p:nvPicPr>
          <p:blipFill>
            <a:blip r:embed="rId7" cstate="print">
              <a:alphaModFix amt="85000"/>
              <a:duotone>
                <a:prstClr val="black"/>
                <a:schemeClr val="accent4">
                  <a:tint val="45000"/>
                  <a:satMod val="400000"/>
                </a:schemeClr>
              </a:duotone>
              <a:extLst>
                <a:ext uri="{BEBA8EAE-BF5A-486C-A8C5-ECC9F3942E4B}">
                  <a14:imgProps xmlns:a14="http://schemas.microsoft.com/office/drawing/2010/main">
                    <a14:imgLayer r:embed="rId8">
                      <a14:imgEffect>
                        <a14:sharpenSoften amount="25000"/>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1358680">
              <a:off x="-2627049" y="7328143"/>
              <a:ext cx="3122725" cy="3241970"/>
            </a:xfrm>
            <a:prstGeom prst="rect">
              <a:avLst/>
            </a:prstGeom>
            <a:noFill/>
            <a:ln>
              <a:noFill/>
            </a:ln>
          </p:spPr>
        </p:pic>
        <p:pic>
          <p:nvPicPr>
            <p:cNvPr id="5" name="Image 4">
              <a:extLst>
                <a:ext uri="{FF2B5EF4-FFF2-40B4-BE49-F238E27FC236}">
                  <a16:creationId xmlns:a16="http://schemas.microsoft.com/office/drawing/2014/main" id="{BCE55484-1E2C-F025-50F3-A8BE4A2CCEBF}"/>
                </a:ext>
              </a:extLst>
            </p:cNvPr>
            <p:cNvPicPr>
              <a:picLocks noChangeAspect="1"/>
            </p:cNvPicPr>
            <p:nvPr/>
          </p:nvPicPr>
          <p:blipFill>
            <a:blip r:embed="rId9" cstate="print">
              <a:duotone>
                <a:prstClr val="black"/>
                <a:schemeClr val="accent4">
                  <a:tint val="45000"/>
                  <a:satMod val="400000"/>
                </a:schemeClr>
              </a:duotone>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rot="21358680">
              <a:off x="-2272466" y="8535608"/>
              <a:ext cx="161534" cy="211582"/>
            </a:xfrm>
            <a:prstGeom prst="rect">
              <a:avLst/>
            </a:prstGeom>
          </p:spPr>
        </p:pic>
        <p:sp>
          <p:nvSpPr>
            <p:cNvPr id="6" name="ZoneTexte 5">
              <a:extLst>
                <a:ext uri="{FF2B5EF4-FFF2-40B4-BE49-F238E27FC236}">
                  <a16:creationId xmlns:a16="http://schemas.microsoft.com/office/drawing/2014/main" id="{1ABEB640-A17F-1015-8539-F3D07DD08E5C}"/>
                </a:ext>
              </a:extLst>
            </p:cNvPr>
            <p:cNvSpPr txBox="1"/>
            <p:nvPr/>
          </p:nvSpPr>
          <p:spPr>
            <a:xfrm rot="21358680">
              <a:off x="-2453900" y="7789590"/>
              <a:ext cx="2582432" cy="390646"/>
            </a:xfrm>
            <a:prstGeom prst="rect">
              <a:avLst/>
            </a:prstGeom>
            <a:noFill/>
          </p:spPr>
          <p:txBody>
            <a:bodyPr wrap="square" rtlCol="0">
              <a:spAutoFit/>
            </a:bodyPr>
            <a:lstStyle/>
            <a:p>
              <a:pPr algn="ctr"/>
              <a:r>
                <a:rPr lang="fr-FR" sz="1100" b="1" dirty="0">
                  <a:ln>
                    <a:solidFill>
                      <a:schemeClr val="tx1"/>
                    </a:solidFill>
                  </a:ln>
                  <a:solidFill>
                    <a:srgbClr val="C00000"/>
                  </a:solidFill>
                  <a:highlight>
                    <a:srgbClr val="FFFCF3"/>
                  </a:highlight>
                  <a:latin typeface="Segoe Script" panose="030B0504020000000003" pitchFamily="66" charset="0"/>
                </a:rPr>
                <a:t>« TU BOUGES T’ES BIEN »</a:t>
              </a:r>
            </a:p>
            <a:p>
              <a:pPr algn="ctr"/>
              <a:r>
                <a:rPr lang="fr-FR" sz="1100" b="1" dirty="0">
                  <a:ln>
                    <a:solidFill>
                      <a:srgbClr val="C00000"/>
                    </a:solidFill>
                  </a:ln>
                  <a:solidFill>
                    <a:srgbClr val="C00000"/>
                  </a:solidFill>
                  <a:latin typeface="Segoe Script" panose="030B0504020000000003" pitchFamily="66" charset="0"/>
                </a:rPr>
                <a:t>LES ENJEUX</a:t>
              </a:r>
              <a:endParaRPr lang="fr-FR" sz="1049" b="1" dirty="0">
                <a:ln>
                  <a:solidFill>
                    <a:srgbClr val="C00000"/>
                  </a:solidFill>
                </a:ln>
                <a:solidFill>
                  <a:srgbClr val="C00000"/>
                </a:solidFill>
                <a:latin typeface="Ink Free" panose="03080402000500000000" pitchFamily="66" charset="0"/>
              </a:endParaRPr>
            </a:p>
          </p:txBody>
        </p:sp>
        <p:pic>
          <p:nvPicPr>
            <p:cNvPr id="7" name="Image 6">
              <a:extLst>
                <a:ext uri="{FF2B5EF4-FFF2-40B4-BE49-F238E27FC236}">
                  <a16:creationId xmlns:a16="http://schemas.microsoft.com/office/drawing/2014/main" id="{7ACB10BE-F4B8-FB1E-5C8F-EACE2A658819}"/>
                </a:ext>
              </a:extLst>
            </p:cNvPr>
            <p:cNvPicPr>
              <a:picLocks noChangeAspect="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358680">
              <a:off x="-2253442" y="9059858"/>
              <a:ext cx="161534" cy="211582"/>
            </a:xfrm>
            <a:prstGeom prst="rect">
              <a:avLst/>
            </a:prstGeom>
          </p:spPr>
        </p:pic>
        <p:pic>
          <p:nvPicPr>
            <p:cNvPr id="8" name="Image 7">
              <a:extLst>
                <a:ext uri="{FF2B5EF4-FFF2-40B4-BE49-F238E27FC236}">
                  <a16:creationId xmlns:a16="http://schemas.microsoft.com/office/drawing/2014/main" id="{94FB2A34-2852-0915-C871-A79DBA5C9373}"/>
                </a:ext>
              </a:extLst>
            </p:cNvPr>
            <p:cNvPicPr>
              <a:picLocks noChangeAspect="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358680">
              <a:off x="-2211868" y="9809739"/>
              <a:ext cx="176074" cy="230627"/>
            </a:xfrm>
            <a:prstGeom prst="rect">
              <a:avLst/>
            </a:prstGeom>
          </p:spPr>
        </p:pic>
        <p:sp>
          <p:nvSpPr>
            <p:cNvPr id="10" name="ZoneTexte 9">
              <a:extLst>
                <a:ext uri="{FF2B5EF4-FFF2-40B4-BE49-F238E27FC236}">
                  <a16:creationId xmlns:a16="http://schemas.microsoft.com/office/drawing/2014/main" id="{608B4125-EF2A-51C6-6F5D-F87B071D99B1}"/>
                </a:ext>
              </a:extLst>
            </p:cNvPr>
            <p:cNvSpPr txBox="1"/>
            <p:nvPr/>
          </p:nvSpPr>
          <p:spPr>
            <a:xfrm rot="21358680">
              <a:off x="-1975272" y="8911586"/>
              <a:ext cx="2210712" cy="641776"/>
            </a:xfrm>
            <a:prstGeom prst="rect">
              <a:avLst/>
            </a:prstGeom>
            <a:noFill/>
          </p:spPr>
          <p:txBody>
            <a:bodyPr wrap="square" rtlCol="0">
              <a:spAutoFit/>
            </a:bodyPr>
            <a:lstStyle/>
            <a:p>
              <a:r>
                <a:rPr lang="fr-FR" sz="1000" dirty="0">
                  <a:ln>
                    <a:solidFill>
                      <a:sysClr val="windowText" lastClr="000000"/>
                    </a:solidFill>
                  </a:ln>
                  <a:solidFill>
                    <a:srgbClr val="C00000"/>
                  </a:solidFill>
                  <a:latin typeface="Ink Free" panose="03080402000500000000" pitchFamily="66" charset="0"/>
                </a:rPr>
                <a:t>Faire de la Nouvelle-Aquitaine une région exemplaire autour de la promotion de l’activité physique des jeunes ,</a:t>
              </a:r>
            </a:p>
          </p:txBody>
        </p:sp>
        <p:sp>
          <p:nvSpPr>
            <p:cNvPr id="11" name="ZoneTexte 10">
              <a:extLst>
                <a:ext uri="{FF2B5EF4-FFF2-40B4-BE49-F238E27FC236}">
                  <a16:creationId xmlns:a16="http://schemas.microsoft.com/office/drawing/2014/main" id="{FCBE9426-31D1-5E91-EA73-B4F901580CE2}"/>
                </a:ext>
              </a:extLst>
            </p:cNvPr>
            <p:cNvSpPr txBox="1"/>
            <p:nvPr/>
          </p:nvSpPr>
          <p:spPr>
            <a:xfrm rot="21358680">
              <a:off x="-1926938" y="9587753"/>
              <a:ext cx="2402537" cy="641776"/>
            </a:xfrm>
            <a:prstGeom prst="rect">
              <a:avLst/>
            </a:prstGeom>
            <a:noFill/>
          </p:spPr>
          <p:txBody>
            <a:bodyPr wrap="square" rtlCol="0">
              <a:spAutoFit/>
            </a:bodyPr>
            <a:lstStyle/>
            <a:p>
              <a:r>
                <a:rPr lang="fr-FR" sz="1000" dirty="0">
                  <a:ln>
                    <a:solidFill>
                      <a:sysClr val="windowText" lastClr="000000"/>
                    </a:solidFill>
                  </a:ln>
                  <a:solidFill>
                    <a:srgbClr val="C00000"/>
                  </a:solidFill>
                  <a:latin typeface="Ink Free" panose="03080402000500000000" pitchFamily="66" charset="0"/>
                </a:rPr>
                <a:t>Mobiliser les acteurs et développer une culture partagée et des démarches collaboratives pour la promotion de l’activité physique.</a:t>
              </a:r>
            </a:p>
          </p:txBody>
        </p:sp>
      </p:grpSp>
      <p:pic>
        <p:nvPicPr>
          <p:cNvPr id="15" name="Image 14" descr="C:\Users\RASSINEUXB\Downloads\pngegg (3).png">
            <a:extLst>
              <a:ext uri="{FF2B5EF4-FFF2-40B4-BE49-F238E27FC236}">
                <a16:creationId xmlns:a16="http://schemas.microsoft.com/office/drawing/2014/main" id="{695A56A7-C7FC-8835-DD4E-9A84F664D20A}"/>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V="1">
            <a:off x="1495415" y="2454200"/>
            <a:ext cx="851101" cy="100301"/>
          </a:xfrm>
          <a:prstGeom prst="rect">
            <a:avLst/>
          </a:prstGeom>
          <a:noFill/>
          <a:ln>
            <a:noFill/>
          </a:ln>
        </p:spPr>
      </p:pic>
      <p:sp>
        <p:nvSpPr>
          <p:cNvPr id="16" name="ZoneTexte 15">
            <a:extLst>
              <a:ext uri="{FF2B5EF4-FFF2-40B4-BE49-F238E27FC236}">
                <a16:creationId xmlns:a16="http://schemas.microsoft.com/office/drawing/2014/main" id="{66BA59D4-940D-73BB-3A9C-1C57584F9ED9}"/>
              </a:ext>
            </a:extLst>
          </p:cNvPr>
          <p:cNvSpPr txBox="1"/>
          <p:nvPr/>
        </p:nvSpPr>
        <p:spPr>
          <a:xfrm>
            <a:off x="1087990" y="2620836"/>
            <a:ext cx="2169576" cy="553998"/>
          </a:xfrm>
          <a:prstGeom prst="rect">
            <a:avLst/>
          </a:prstGeom>
          <a:noFill/>
        </p:spPr>
        <p:txBody>
          <a:bodyPr wrap="square" rtlCol="0">
            <a:spAutoFit/>
          </a:bodyPr>
          <a:lstStyle/>
          <a:p>
            <a:r>
              <a:rPr lang="fr-FR" sz="1000" dirty="0">
                <a:ln>
                  <a:solidFill>
                    <a:sysClr val="windowText" lastClr="000000"/>
                  </a:solidFill>
                </a:ln>
                <a:solidFill>
                  <a:sysClr val="windowText" lastClr="000000"/>
                </a:solidFill>
                <a:latin typeface="Ink Free" panose="03080402000500000000" pitchFamily="66" charset="0"/>
              </a:rPr>
              <a:t>Aller chercher les jeunes les plus éloignés de la pratique d’activité physique </a:t>
            </a:r>
            <a:r>
              <a:rPr lang="fr-FR" sz="899" dirty="0">
                <a:ln>
                  <a:solidFill>
                    <a:sysClr val="windowText" lastClr="000000"/>
                  </a:solidFill>
                </a:ln>
                <a:solidFill>
                  <a:sysClr val="windowText" lastClr="000000"/>
                </a:solidFill>
                <a:latin typeface="Ink Free" panose="03080402000500000000" pitchFamily="66" charset="0"/>
              </a:rPr>
              <a:t>,</a:t>
            </a:r>
          </a:p>
        </p:txBody>
      </p:sp>
      <p:pic>
        <p:nvPicPr>
          <p:cNvPr id="28" name="Image 27" descr="C:\Users\RASSINEUXB\Downloads\pngegg (3).png">
            <a:extLst>
              <a:ext uri="{FF2B5EF4-FFF2-40B4-BE49-F238E27FC236}">
                <a16:creationId xmlns:a16="http://schemas.microsoft.com/office/drawing/2014/main" id="{1FD76527-FDDA-C902-E55B-E9BA1C8C0A07}"/>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V="1">
            <a:off x="6275355" y="2773333"/>
            <a:ext cx="1398466" cy="45719"/>
          </a:xfrm>
          <a:prstGeom prst="rect">
            <a:avLst/>
          </a:prstGeom>
          <a:noFill/>
          <a:ln>
            <a:noFill/>
          </a:ln>
        </p:spPr>
      </p:pic>
      <p:pic>
        <p:nvPicPr>
          <p:cNvPr id="29" name="Image 28" descr="C:\Users\RASSINEUXB\Downloads\pngegg (3).png">
            <a:extLst>
              <a:ext uri="{FF2B5EF4-FFF2-40B4-BE49-F238E27FC236}">
                <a16:creationId xmlns:a16="http://schemas.microsoft.com/office/drawing/2014/main" id="{8208E25B-4EDD-62DA-A43E-5784C051827F}"/>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V="1">
            <a:off x="6371536" y="4888421"/>
            <a:ext cx="1398466" cy="49604"/>
          </a:xfrm>
          <a:prstGeom prst="rect">
            <a:avLst/>
          </a:prstGeom>
          <a:noFill/>
          <a:ln>
            <a:noFill/>
          </a:ln>
        </p:spPr>
      </p:pic>
      <p:sp>
        <p:nvSpPr>
          <p:cNvPr id="30" name="ZoneTexte 29">
            <a:extLst>
              <a:ext uri="{FF2B5EF4-FFF2-40B4-BE49-F238E27FC236}">
                <a16:creationId xmlns:a16="http://schemas.microsoft.com/office/drawing/2014/main" id="{FA52284C-1B06-16C9-B1CF-D0CEC91500F9}"/>
              </a:ext>
            </a:extLst>
          </p:cNvPr>
          <p:cNvSpPr txBox="1"/>
          <p:nvPr/>
        </p:nvSpPr>
        <p:spPr>
          <a:xfrm>
            <a:off x="5280367" y="5070405"/>
            <a:ext cx="3507608" cy="392287"/>
          </a:xfrm>
          <a:prstGeom prst="rect">
            <a:avLst/>
          </a:prstGeom>
          <a:noFill/>
        </p:spPr>
        <p:txBody>
          <a:bodyPr wrap="square" rtlCol="0">
            <a:spAutoFit/>
          </a:bodyPr>
          <a:lstStyle/>
          <a:p>
            <a:r>
              <a:rPr lang="fr-FR" sz="1050" b="1" dirty="0">
                <a:solidFill>
                  <a:srgbClr val="C00000"/>
                </a:solidFill>
                <a:effectLst>
                  <a:outerShdw blurRad="38100" dist="38100" dir="2700000" algn="tl">
                    <a:srgbClr val="000000">
                      <a:alpha val="43137"/>
                    </a:srgbClr>
                  </a:outerShdw>
                </a:effectLst>
                <a:latin typeface="Ink Free" panose="03080402000500000000" pitchFamily="66" charset="0"/>
              </a:rPr>
              <a:t>  FINANCEMENTS :</a:t>
            </a:r>
          </a:p>
          <a:p>
            <a:endParaRPr lang="fr-FR" sz="899" b="1" dirty="0">
              <a:solidFill>
                <a:sysClr val="windowText" lastClr="000000"/>
              </a:solidFill>
              <a:latin typeface="Ink Free" panose="03080402000500000000" pitchFamily="66" charset="0"/>
            </a:endParaRPr>
          </a:p>
        </p:txBody>
      </p:sp>
      <p:sp>
        <p:nvSpPr>
          <p:cNvPr id="32" name="ZoneTexte 31">
            <a:extLst>
              <a:ext uri="{FF2B5EF4-FFF2-40B4-BE49-F238E27FC236}">
                <a16:creationId xmlns:a16="http://schemas.microsoft.com/office/drawing/2014/main" id="{32F5417C-E12C-273F-BB18-BFD7B1DAA30C}"/>
              </a:ext>
            </a:extLst>
          </p:cNvPr>
          <p:cNvSpPr txBox="1"/>
          <p:nvPr/>
        </p:nvSpPr>
        <p:spPr>
          <a:xfrm>
            <a:off x="5329861" y="5298461"/>
            <a:ext cx="3507608" cy="738664"/>
          </a:xfrm>
          <a:prstGeom prst="rect">
            <a:avLst/>
          </a:prstGeom>
          <a:noFill/>
        </p:spPr>
        <p:txBody>
          <a:bodyPr wrap="square">
            <a:spAutoFit/>
          </a:bodyPr>
          <a:lstStyle/>
          <a:p>
            <a:pPr algn="l"/>
            <a:r>
              <a:rPr lang="fr-FR" sz="1050" b="1" dirty="0">
                <a:solidFill>
                  <a:srgbClr val="000000"/>
                </a:solidFill>
                <a:effectLst/>
                <a:latin typeface="Ink Free" panose="03080402000500000000" pitchFamily="66" charset="0"/>
                <a:ea typeface="SimSun" panose="02010600030101010101" pitchFamily="2" charset="-122"/>
                <a:cs typeface="Mangal" panose="02040503050203030202" pitchFamily="18" charset="0"/>
              </a:rPr>
              <a:t>Seuls les frais liés à la réalisation des projets (autres que les frais de fonctionnement classiques des structures) peuvent être pris </a:t>
            </a:r>
            <a:r>
              <a:rPr lang="fr-FR" sz="1050" b="1" dirty="0">
                <a:solidFill>
                  <a:srgbClr val="000000"/>
                </a:solidFill>
                <a:effectLst/>
                <a:latin typeface="Ink Free" panose="03080402000500000000" pitchFamily="66" charset="0"/>
                <a:ea typeface="SimSun" panose="02010600030101010101" pitchFamily="2" charset="-122"/>
                <a:cs typeface="Times New Roman" panose="02020603050405020304" pitchFamily="18" charset="0"/>
              </a:rPr>
              <a:t>avec un montant conditionné au projet déposé.</a:t>
            </a:r>
            <a:endParaRPr lang="fr-FR" sz="1050" b="1" dirty="0">
              <a:effectLst/>
              <a:latin typeface="Ink Free" panose="03080402000500000000" pitchFamily="66" charset="0"/>
              <a:ea typeface="SimSun" panose="02010600030101010101" pitchFamily="2" charset="-122"/>
              <a:cs typeface="Mangal" panose="02040503050203030202" pitchFamily="18" charset="0"/>
            </a:endParaRPr>
          </a:p>
        </p:txBody>
      </p:sp>
      <p:pic>
        <p:nvPicPr>
          <p:cNvPr id="33" name="Image 32">
            <a:extLst>
              <a:ext uri="{FF2B5EF4-FFF2-40B4-BE49-F238E27FC236}">
                <a16:creationId xmlns:a16="http://schemas.microsoft.com/office/drawing/2014/main" id="{F22923C2-AA02-0E30-E85A-0C42E879AAB1}"/>
              </a:ext>
            </a:extLst>
          </p:cNvPr>
          <p:cNvPicPr>
            <a:picLocks noChangeAspect="1"/>
          </p:cNvPicPr>
          <p:nvPr/>
        </p:nvPicPr>
        <p:blipFill>
          <a:blip r:embed="rId13"/>
          <a:stretch>
            <a:fillRect/>
          </a:stretch>
        </p:blipFill>
        <p:spPr>
          <a:xfrm>
            <a:off x="10149028" y="563700"/>
            <a:ext cx="2261702" cy="1596495"/>
          </a:xfrm>
          <a:prstGeom prst="rect">
            <a:avLst/>
          </a:prstGeom>
        </p:spPr>
      </p:pic>
      <p:pic>
        <p:nvPicPr>
          <p:cNvPr id="38" name="Image 37">
            <a:extLst>
              <a:ext uri="{FF2B5EF4-FFF2-40B4-BE49-F238E27FC236}">
                <a16:creationId xmlns:a16="http://schemas.microsoft.com/office/drawing/2014/main" id="{75B14B00-005A-9AF6-868A-3D332F8EF772}"/>
              </a:ext>
            </a:extLst>
          </p:cNvPr>
          <p:cNvPicPr/>
          <p:nvPr/>
        </p:nvPicPr>
        <p:blipFill>
          <a:blip r:embed="rId14" cstate="print">
            <a:extLst>
              <a:ext uri="{28A0092B-C50C-407E-A947-70E740481C1C}">
                <a14:useLocalDpi xmlns:a14="http://schemas.microsoft.com/office/drawing/2010/main" val="0"/>
              </a:ext>
            </a:extLst>
          </a:blip>
          <a:stretch>
            <a:fillRect/>
          </a:stretch>
        </p:blipFill>
        <p:spPr>
          <a:xfrm rot="19419836">
            <a:off x="9409246" y="2366089"/>
            <a:ext cx="357505" cy="260985"/>
          </a:xfrm>
          <a:prstGeom prst="rect">
            <a:avLst/>
          </a:prstGeom>
        </p:spPr>
      </p:pic>
      <p:pic>
        <p:nvPicPr>
          <p:cNvPr id="39" name="Image 38">
            <a:extLst>
              <a:ext uri="{FF2B5EF4-FFF2-40B4-BE49-F238E27FC236}">
                <a16:creationId xmlns:a16="http://schemas.microsoft.com/office/drawing/2014/main" id="{913F5E64-2F0F-1D99-34BA-16CC06B2A8B7}"/>
              </a:ext>
            </a:extLst>
          </p:cNvPr>
          <p:cNvPicPr/>
          <p:nvPr/>
        </p:nvPicPr>
        <p:blipFill>
          <a:blip r:embed="rId14" cstate="print">
            <a:extLst>
              <a:ext uri="{28A0092B-C50C-407E-A947-70E740481C1C}">
                <a14:useLocalDpi xmlns:a14="http://schemas.microsoft.com/office/drawing/2010/main" val="0"/>
              </a:ext>
            </a:extLst>
          </a:blip>
          <a:stretch>
            <a:fillRect/>
          </a:stretch>
        </p:blipFill>
        <p:spPr>
          <a:xfrm rot="19419836">
            <a:off x="11900517" y="3454143"/>
            <a:ext cx="357505" cy="260985"/>
          </a:xfrm>
          <a:prstGeom prst="rect">
            <a:avLst/>
          </a:prstGeom>
        </p:spPr>
      </p:pic>
      <p:sp>
        <p:nvSpPr>
          <p:cNvPr id="43" name="Titre 1">
            <a:extLst>
              <a:ext uri="{FF2B5EF4-FFF2-40B4-BE49-F238E27FC236}">
                <a16:creationId xmlns:a16="http://schemas.microsoft.com/office/drawing/2014/main" id="{2505FF33-ED2C-3123-B65A-A91B45312631}"/>
              </a:ext>
            </a:extLst>
          </p:cNvPr>
          <p:cNvSpPr txBox="1">
            <a:spLocks/>
          </p:cNvSpPr>
          <p:nvPr/>
        </p:nvSpPr>
        <p:spPr>
          <a:xfrm rot="1316008">
            <a:off x="9433420" y="2931180"/>
            <a:ext cx="2743918" cy="940501"/>
          </a:xfrm>
          <a:prstGeom prst="rect">
            <a:avLst/>
          </a:prstGeom>
          <a:ln>
            <a:noFill/>
          </a:ln>
        </p:spPr>
        <p:txBody>
          <a:bodyPr vert="horz" wrap="square" lIns="91440" tIns="45719" rIns="91440" bIns="45719" rtlCol="0" anchor="b">
            <a:normAutofit fontScale="70000" lnSpcReduction="20000"/>
          </a:bodyPr>
          <a:lstStyle/>
          <a:p>
            <a:pPr>
              <a:lnSpc>
                <a:spcPct val="107000"/>
              </a:lnSpc>
            </a:pPr>
            <a:r>
              <a:rPr lang="fr-FR" sz="2000" b="1" dirty="0">
                <a:ln w="9525" cap="flat" cmpd="sng" algn="ctr">
                  <a:solidFill>
                    <a:srgbClr val="000000"/>
                  </a:solidFill>
                  <a:prstDash val="solid"/>
                  <a:round/>
                </a:ln>
                <a:solidFill>
                  <a:srgbClr val="000000"/>
                </a:solidFill>
                <a:latin typeface="Segoe Script" panose="030B0504020000000003" pitchFamily="66" charset="0"/>
                <a:ea typeface="Calibri" panose="020F0502020204030204" pitchFamily="34" charset="0"/>
                <a:cs typeface="Times New Roman" panose="02020603050405020304" pitchFamily="18" charset="0"/>
              </a:rPr>
              <a:t>DATE LIMITE DE DEPÔT: </a:t>
            </a:r>
          </a:p>
          <a:p>
            <a:pPr algn="ctr">
              <a:lnSpc>
                <a:spcPct val="107000"/>
              </a:lnSpc>
            </a:pPr>
            <a:r>
              <a:rPr lang="fr-FR" sz="4000" b="1" dirty="0">
                <a:ln w="9525" cap="flat" cmpd="sng" algn="ctr">
                  <a:solidFill>
                    <a:srgbClr val="000000"/>
                  </a:solidFill>
                  <a:prstDash val="solid"/>
                  <a:round/>
                </a:ln>
                <a:solidFill>
                  <a:srgbClr val="C00000"/>
                </a:solidFill>
                <a:latin typeface="Segoe Script" panose="030B0504020000000003" pitchFamily="66" charset="0"/>
                <a:ea typeface="Calibri" panose="020F0502020204030204" pitchFamily="34" charset="0"/>
                <a:cs typeface="Times New Roman" panose="02020603050405020304" pitchFamily="18" charset="0"/>
              </a:rPr>
              <a:t>8 juin</a:t>
            </a:r>
            <a:endParaRPr lang="fr-FR" sz="28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145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7596"/>
            <a:ext cx="12192000" cy="852755"/>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III – PREMIER BILAN INTERMEDIAIRE 2024-2025 CONCERNANT LE PROGRAMME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REGIONAL « TU BOUGES T’ES BIEN !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4" name="Rectangle 13"/>
          <p:cNvSpPr/>
          <p:nvPr/>
        </p:nvSpPr>
        <p:spPr>
          <a:xfrm>
            <a:off x="998796" y="1680460"/>
            <a:ext cx="1133391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D95969DE-0D37-93CF-3FE4-BBF76F236F2D}"/>
              </a:ext>
            </a:extLst>
          </p:cNvPr>
          <p:cNvPicPr>
            <a:picLocks noChangeAspect="1"/>
          </p:cNvPicPr>
          <p:nvPr/>
        </p:nvPicPr>
        <p:blipFill>
          <a:blip r:embed="rId3"/>
          <a:stretch>
            <a:fillRect/>
          </a:stretch>
        </p:blipFill>
        <p:spPr>
          <a:xfrm>
            <a:off x="10290875" y="-304768"/>
            <a:ext cx="2016377" cy="1422598"/>
          </a:xfrm>
          <a:prstGeom prst="rect">
            <a:avLst/>
          </a:prstGeom>
        </p:spPr>
      </p:pic>
      <p:sp>
        <p:nvSpPr>
          <p:cNvPr id="7" name="ZoneTexte 6">
            <a:extLst>
              <a:ext uri="{FF2B5EF4-FFF2-40B4-BE49-F238E27FC236}">
                <a16:creationId xmlns:a16="http://schemas.microsoft.com/office/drawing/2014/main" id="{CD13851F-0D4B-5874-787F-00EE2D39C8E4}"/>
              </a:ext>
            </a:extLst>
          </p:cNvPr>
          <p:cNvSpPr txBox="1"/>
          <p:nvPr/>
        </p:nvSpPr>
        <p:spPr>
          <a:xfrm>
            <a:off x="599175" y="1202314"/>
            <a:ext cx="3780363"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Aptos" panose="02110004020202020204"/>
                <a:ea typeface="Cambria" panose="02040503050406030204" pitchFamily="18" charset="0"/>
                <a:cs typeface="Times New Roman" panose="02020603050405020304" pitchFamily="18" charset="0"/>
              </a:rPr>
              <a:t>Priorité 1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ptos" panose="02110004020202020204"/>
                <a:ea typeface="Cambria" panose="02040503050406030204" pitchFamily="18" charset="0"/>
                <a:cs typeface="Times New Roman" panose="02020603050405020304" pitchFamily="18" charset="0"/>
              </a:rPr>
              <a:t>Rendre les jeunes acteurs de la promotion de leur santé par le biais de l’activité physique</a:t>
            </a:r>
          </a:p>
        </p:txBody>
      </p:sp>
      <p:sp>
        <p:nvSpPr>
          <p:cNvPr id="9" name="ZoneTexte 8">
            <a:extLst>
              <a:ext uri="{FF2B5EF4-FFF2-40B4-BE49-F238E27FC236}">
                <a16:creationId xmlns:a16="http://schemas.microsoft.com/office/drawing/2014/main" id="{142F9E90-66A0-174B-9EEE-073D14B7A961}"/>
              </a:ext>
            </a:extLst>
          </p:cNvPr>
          <p:cNvSpPr txBox="1"/>
          <p:nvPr/>
        </p:nvSpPr>
        <p:spPr>
          <a:xfrm>
            <a:off x="5643335" y="2912434"/>
            <a:ext cx="4948058" cy="1477328"/>
          </a:xfrm>
          <a:prstGeom prst="rect">
            <a:avLst/>
          </a:prstGeom>
          <a:noFill/>
          <a:ln>
            <a:solidFill>
              <a:schemeClr val="tx1"/>
            </a:solidFill>
          </a:ln>
        </p:spPr>
        <p:txBody>
          <a:bodyPr wrap="square">
            <a:spAutoFit/>
          </a:bodyPr>
          <a:lstStyle/>
          <a:p>
            <a:pPr marL="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600" b="1" i="0" u="none" strike="noStrike" kern="1200" cap="none" spc="0" normalizeH="0" baseline="0" noProof="0" dirty="0">
                <a:ln>
                  <a:noFill/>
                </a:ln>
                <a:solidFill>
                  <a:prstClr val="black"/>
                </a:solidFill>
                <a:effectLst/>
                <a:uLnTx/>
                <a:uFillTx/>
                <a:latin typeface="Aptos" panose="02110004020202020204"/>
                <a:ea typeface="Cambria" panose="02040503050406030204" pitchFamily="18" charset="0"/>
                <a:cs typeface="Times New Roman" panose="02020603050405020304" pitchFamily="18" charset="0"/>
              </a:rPr>
              <a:t>Résultats : </a:t>
            </a:r>
            <a:r>
              <a:rPr kumimoji="0" lang="fr-FR" sz="1800" b="0" i="0" u="none" strike="noStrike" kern="1200" cap="none" spc="0" normalizeH="0" baseline="0" noProof="0" dirty="0">
                <a:ln>
                  <a:noFill/>
                </a:ln>
                <a:solidFill>
                  <a:srgbClr val="C00000"/>
                </a:solidFill>
                <a:effectLst/>
                <a:uLnTx/>
                <a:uFillTx/>
                <a:latin typeface="Aptos" panose="02110004020202020204"/>
                <a:ea typeface="+mn-ea"/>
                <a:cs typeface="+mn-cs"/>
              </a:rPr>
              <a:t>5600 lycéens, 4000 apprentis et 3000 jeunes</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 </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suivis en Mission locale ont répondu au questionnaire. Les résultats sont présentés lors de la Conférence Inova-è du 26 mai 2025.</a:t>
            </a:r>
            <a:endParaRPr kumimoji="0" lang="fr-FR" sz="1600" b="0" i="0" u="none" strike="noStrike" kern="1200" cap="none" spc="0" normalizeH="0" baseline="0" noProof="0" dirty="0">
              <a:ln>
                <a:noFill/>
              </a:ln>
              <a:solidFill>
                <a:prstClr val="black"/>
              </a:solidFill>
              <a:effectLst/>
              <a:uLnTx/>
              <a:uFillTx/>
              <a:latin typeface="Aptos" panose="02110004020202020204"/>
              <a:ea typeface="Cambria" panose="02040503050406030204" pitchFamily="18" charset="0"/>
              <a:cs typeface="Times New Roman" panose="02020603050405020304" pitchFamily="18" charset="0"/>
            </a:endParaRPr>
          </a:p>
        </p:txBody>
      </p:sp>
      <p:sp>
        <p:nvSpPr>
          <p:cNvPr id="15" name="ZoneTexte 14">
            <a:extLst>
              <a:ext uri="{FF2B5EF4-FFF2-40B4-BE49-F238E27FC236}">
                <a16:creationId xmlns:a16="http://schemas.microsoft.com/office/drawing/2014/main" id="{FD44E42E-D523-FF79-A969-4604E2B1E976}"/>
              </a:ext>
            </a:extLst>
          </p:cNvPr>
          <p:cNvSpPr txBox="1"/>
          <p:nvPr/>
        </p:nvSpPr>
        <p:spPr>
          <a:xfrm>
            <a:off x="6282139" y="1117211"/>
            <a:ext cx="5113178" cy="1754326"/>
          </a:xfrm>
          <a:prstGeom prst="rect">
            <a:avLst/>
          </a:prstGeom>
          <a:noFill/>
          <a:ln>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Aptos" panose="02110004020202020204"/>
                <a:ea typeface="Cambria" panose="02040503050406030204" pitchFamily="18" charset="0"/>
                <a:cs typeface="Times New Roman" panose="02020603050405020304" pitchFamily="18" charset="0"/>
              </a:rPr>
              <a:t>Action 1</a:t>
            </a:r>
            <a:r>
              <a:rPr kumimoji="0" lang="fr-FR" sz="1800" b="0" i="0" u="none" strike="noStrike" kern="1200" cap="none" spc="0" normalizeH="0" baseline="0" noProof="0" dirty="0">
                <a:ln>
                  <a:noFill/>
                </a:ln>
                <a:solidFill>
                  <a:prstClr val="black"/>
                </a:solidFill>
                <a:effectLst/>
                <a:uLnTx/>
                <a:uFillTx/>
                <a:latin typeface="Aptos" panose="02110004020202020204"/>
                <a:ea typeface="Cambria" panose="02040503050406030204" pitchFamily="18" charset="0"/>
                <a:cs typeface="Times New Roman" panose="02020603050405020304" pitchFamily="18" charset="0"/>
              </a:rPr>
              <a:t> : réalisation  d’une </a:t>
            </a:r>
            <a:r>
              <a:rPr kumimoji="0" lang="fr-FR" sz="1800" b="0" i="0" u="none" strike="noStrike" kern="1200" cap="none" spc="0" normalizeH="0" baseline="0" noProof="0" dirty="0">
                <a:ln>
                  <a:noFill/>
                </a:ln>
                <a:solidFill>
                  <a:srgbClr val="C00000"/>
                </a:solidFill>
                <a:effectLst/>
                <a:uLnTx/>
                <a:uFillTx/>
                <a:latin typeface="Aptos" panose="02110004020202020204"/>
                <a:ea typeface="Cambria" panose="02040503050406030204" pitchFamily="18" charset="0"/>
                <a:cs typeface="Times New Roman" panose="02020603050405020304" pitchFamily="18" charset="0"/>
              </a:rPr>
              <a:t>enquête régionale </a:t>
            </a:r>
            <a:r>
              <a:rPr kumimoji="0" lang="fr-FR" sz="1800" b="0" i="0" u="none" strike="noStrike" kern="1200" cap="none" spc="0" normalizeH="0" baseline="0" noProof="0" dirty="0">
                <a:ln>
                  <a:noFill/>
                </a:ln>
                <a:solidFill>
                  <a:prstClr val="black"/>
                </a:solidFill>
                <a:effectLst/>
                <a:uLnTx/>
                <a:uFillTx/>
                <a:latin typeface="Aptos" panose="02110004020202020204"/>
                <a:ea typeface="Cambria" panose="02040503050406030204" pitchFamily="18" charset="0"/>
                <a:cs typeface="Times New Roman" panose="02020603050405020304" pitchFamily="18" charset="0"/>
              </a:rPr>
              <a:t>par l’ORS et la Chaire sport santé pour décrire les niveaux de pratiques d’activité physique (AP) des publics cibles les plus éloignés, les freins et les leviers à la pratique, et proposer ensuite des actions.</a:t>
            </a:r>
          </a:p>
        </p:txBody>
      </p:sp>
      <p:sp>
        <p:nvSpPr>
          <p:cNvPr id="5" name="ZoneTexte 4">
            <a:extLst>
              <a:ext uri="{FF2B5EF4-FFF2-40B4-BE49-F238E27FC236}">
                <a16:creationId xmlns:a16="http://schemas.microsoft.com/office/drawing/2014/main" id="{0185D859-BA68-A203-39E1-308267A40CE8}"/>
              </a:ext>
            </a:extLst>
          </p:cNvPr>
          <p:cNvSpPr txBox="1"/>
          <p:nvPr/>
        </p:nvSpPr>
        <p:spPr>
          <a:xfrm>
            <a:off x="713874" y="6155203"/>
            <a:ext cx="78967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Partenaires : Rectorats, ARS</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DRAJES</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ARML</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ARDIR</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ORS</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Chaire sport santé</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CRJ</a:t>
            </a:r>
            <a:endParaRPr kumimoji="0" lang="fr-FR" sz="14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30" name="Tableau 29">
            <a:extLst>
              <a:ext uri="{FF2B5EF4-FFF2-40B4-BE49-F238E27FC236}">
                <a16:creationId xmlns:a16="http://schemas.microsoft.com/office/drawing/2014/main" id="{342B73BD-15D2-2328-6A0D-613E713B597D}"/>
              </a:ext>
            </a:extLst>
          </p:cNvPr>
          <p:cNvGraphicFramePr>
            <a:graphicFrameLocks noGrp="1"/>
          </p:cNvGraphicFramePr>
          <p:nvPr>
            <p:extLst>
              <p:ext uri="{D42A27DB-BD31-4B8C-83A1-F6EECF244321}">
                <p14:modId xmlns:p14="http://schemas.microsoft.com/office/powerpoint/2010/main" val="1964700449"/>
              </p:ext>
            </p:extLst>
          </p:nvPr>
        </p:nvGraphicFramePr>
        <p:xfrm>
          <a:off x="2123440" y="2930201"/>
          <a:ext cx="2416708" cy="1422427"/>
        </p:xfrm>
        <a:graphic>
          <a:graphicData uri="http://schemas.openxmlformats.org/drawingml/2006/table">
            <a:tbl>
              <a:tblPr firstRow="1" bandRow="1">
                <a:tableStyleId>{073A0DAA-6AF3-43AB-8588-CEC1D06C72B9}</a:tableStyleId>
              </a:tblPr>
              <a:tblGrid>
                <a:gridCol w="2416708">
                  <a:extLst>
                    <a:ext uri="{9D8B030D-6E8A-4147-A177-3AD203B41FA5}">
                      <a16:colId xmlns:a16="http://schemas.microsoft.com/office/drawing/2014/main" val="1990037720"/>
                    </a:ext>
                  </a:extLst>
                </a:gridCol>
              </a:tblGrid>
              <a:tr h="2895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bg1"/>
                          </a:solidFill>
                          <a:effectLst/>
                          <a:latin typeface="Calibri" panose="020F0502020204030204" pitchFamily="34" charset="0"/>
                          <a:ea typeface="Calibri" panose="020F0502020204030204" pitchFamily="34" charset="0"/>
                        </a:rPr>
                        <a:t>Calendrier 2024-2025</a:t>
                      </a:r>
                      <a:endParaRPr lang="fr-FR" sz="1200" b="1" dirty="0">
                        <a:solidFill>
                          <a:schemeClr val="bg1"/>
                        </a:solidFill>
                      </a:endParaRPr>
                    </a:p>
                  </a:txBody>
                  <a:tcPr>
                    <a:solidFill>
                      <a:srgbClr val="C00000"/>
                    </a:solidFill>
                  </a:tcPr>
                </a:tc>
                <a:extLst>
                  <a:ext uri="{0D108BD9-81ED-4DB2-BD59-A6C34878D82A}">
                    <a16:rowId xmlns:a16="http://schemas.microsoft.com/office/drawing/2014/main" val="1190440470"/>
                  </a:ext>
                </a:extLst>
              </a:tr>
              <a:tr h="930129">
                <a:tc>
                  <a:txBody>
                    <a:bodyPr/>
                    <a:lstStyle/>
                    <a:p>
                      <a:pPr marL="285750" indent="-285750">
                        <a:spcAft>
                          <a:spcPts val="1000"/>
                        </a:spcAft>
                        <a:buFontTx/>
                        <a:buChar char="-"/>
                      </a:pPr>
                      <a:r>
                        <a:rPr lang="fr-FR" sz="1200" dirty="0">
                          <a:effectLst/>
                          <a:latin typeface="+mn-lt"/>
                          <a:ea typeface="Cambria" panose="02040503050406030204" pitchFamily="18" charset="0"/>
                          <a:cs typeface="Arial" panose="020B0604020202020204" pitchFamily="34" charset="0"/>
                        </a:rPr>
                        <a:t>A partir de mai 2024 et pendant 18 mois. </a:t>
                      </a:r>
                    </a:p>
                    <a:p>
                      <a:pPr marL="285750" indent="-285750">
                        <a:spcAft>
                          <a:spcPts val="1000"/>
                        </a:spcAft>
                        <a:buFontTx/>
                        <a:buChar char="-"/>
                      </a:pPr>
                      <a:r>
                        <a:rPr lang="fr-FR" sz="1200" dirty="0">
                          <a:effectLst/>
                          <a:latin typeface="+mn-lt"/>
                          <a:ea typeface="Cambria" panose="02040503050406030204" pitchFamily="18" charset="0"/>
                          <a:cs typeface="Arial" panose="020B0604020202020204" pitchFamily="34" charset="0"/>
                        </a:rPr>
                        <a:t>Fin de la réalisation l’enquête novembre 2025 et finalisation des résultats mai 2025.</a:t>
                      </a:r>
                    </a:p>
                  </a:txBody>
                  <a:tcPr>
                    <a:solidFill>
                      <a:schemeClr val="bg2"/>
                    </a:solidFill>
                  </a:tcPr>
                </a:tc>
                <a:extLst>
                  <a:ext uri="{0D108BD9-81ED-4DB2-BD59-A6C34878D82A}">
                    <a16:rowId xmlns:a16="http://schemas.microsoft.com/office/drawing/2014/main" val="4219211103"/>
                  </a:ext>
                </a:extLst>
              </a:tr>
            </a:tbl>
          </a:graphicData>
        </a:graphic>
      </p:graphicFrame>
      <p:sp>
        <p:nvSpPr>
          <p:cNvPr id="46" name="Flèche : virage 45">
            <a:extLst>
              <a:ext uri="{FF2B5EF4-FFF2-40B4-BE49-F238E27FC236}">
                <a16:creationId xmlns:a16="http://schemas.microsoft.com/office/drawing/2014/main" id="{5D4B473D-6C51-7E27-083D-9F651856E770}"/>
              </a:ext>
            </a:extLst>
          </p:cNvPr>
          <p:cNvSpPr/>
          <p:nvPr/>
        </p:nvSpPr>
        <p:spPr>
          <a:xfrm rot="10800000">
            <a:off x="10722045" y="2869247"/>
            <a:ext cx="706785" cy="691947"/>
          </a:xfrm>
          <a:prstGeom prst="ben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sp>
        <p:nvSpPr>
          <p:cNvPr id="47" name="Flèche : droite 46">
            <a:extLst>
              <a:ext uri="{FF2B5EF4-FFF2-40B4-BE49-F238E27FC236}">
                <a16:creationId xmlns:a16="http://schemas.microsoft.com/office/drawing/2014/main" id="{A5033412-8FB8-EA5C-DAD2-0B85FE72BF24}"/>
              </a:ext>
            </a:extLst>
          </p:cNvPr>
          <p:cNvSpPr/>
          <p:nvPr/>
        </p:nvSpPr>
        <p:spPr>
          <a:xfrm>
            <a:off x="4582160" y="1680460"/>
            <a:ext cx="1513840" cy="30526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sp>
        <p:nvSpPr>
          <p:cNvPr id="48" name="Flèche : droite 47">
            <a:extLst>
              <a:ext uri="{FF2B5EF4-FFF2-40B4-BE49-F238E27FC236}">
                <a16:creationId xmlns:a16="http://schemas.microsoft.com/office/drawing/2014/main" id="{0F0FDC68-37EA-D562-0236-F69288A9070D}"/>
              </a:ext>
            </a:extLst>
          </p:cNvPr>
          <p:cNvSpPr/>
          <p:nvPr/>
        </p:nvSpPr>
        <p:spPr>
          <a:xfrm rot="10800000">
            <a:off x="4583742" y="3168312"/>
            <a:ext cx="968130" cy="37785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sp>
        <p:nvSpPr>
          <p:cNvPr id="54" name="Flèche : virage 53">
            <a:extLst>
              <a:ext uri="{FF2B5EF4-FFF2-40B4-BE49-F238E27FC236}">
                <a16:creationId xmlns:a16="http://schemas.microsoft.com/office/drawing/2014/main" id="{85615055-858F-CA69-7A6B-0712A58B78C9}"/>
              </a:ext>
            </a:extLst>
          </p:cNvPr>
          <p:cNvSpPr/>
          <p:nvPr/>
        </p:nvSpPr>
        <p:spPr>
          <a:xfrm rot="16200000" flipH="1">
            <a:off x="1037572" y="3465287"/>
            <a:ext cx="1178924" cy="751832"/>
          </a:xfrm>
          <a:prstGeom prst="bentArrow">
            <a:avLst>
              <a:gd name="adj1" fmla="val 25000"/>
              <a:gd name="adj2" fmla="val 24324"/>
              <a:gd name="adj3" fmla="val 25000"/>
              <a:gd name="adj4" fmla="val 4375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graphicFrame>
        <p:nvGraphicFramePr>
          <p:cNvPr id="65" name="Tableau 64">
            <a:extLst>
              <a:ext uri="{FF2B5EF4-FFF2-40B4-BE49-F238E27FC236}">
                <a16:creationId xmlns:a16="http://schemas.microsoft.com/office/drawing/2014/main" id="{EB563A29-4B73-2185-DCBF-67A47E1CCC7A}"/>
              </a:ext>
            </a:extLst>
          </p:cNvPr>
          <p:cNvGraphicFramePr>
            <a:graphicFrameLocks noGrp="1"/>
          </p:cNvGraphicFramePr>
          <p:nvPr>
            <p:extLst>
              <p:ext uri="{D42A27DB-BD31-4B8C-83A1-F6EECF244321}">
                <p14:modId xmlns:p14="http://schemas.microsoft.com/office/powerpoint/2010/main" val="2728931390"/>
              </p:ext>
            </p:extLst>
          </p:nvPr>
        </p:nvGraphicFramePr>
        <p:xfrm>
          <a:off x="1119444" y="4594796"/>
          <a:ext cx="7896726" cy="1463040"/>
        </p:xfrm>
        <a:graphic>
          <a:graphicData uri="http://schemas.openxmlformats.org/drawingml/2006/table">
            <a:tbl>
              <a:tblPr firstRow="1" bandRow="1">
                <a:tableStyleId>{073A0DAA-6AF3-43AB-8588-CEC1D06C72B9}</a:tableStyleId>
              </a:tblPr>
              <a:tblGrid>
                <a:gridCol w="3456733">
                  <a:extLst>
                    <a:ext uri="{9D8B030D-6E8A-4147-A177-3AD203B41FA5}">
                      <a16:colId xmlns:a16="http://schemas.microsoft.com/office/drawing/2014/main" val="1990037720"/>
                    </a:ext>
                  </a:extLst>
                </a:gridCol>
                <a:gridCol w="3456733">
                  <a:extLst>
                    <a:ext uri="{9D8B030D-6E8A-4147-A177-3AD203B41FA5}">
                      <a16:colId xmlns:a16="http://schemas.microsoft.com/office/drawing/2014/main" val="764190299"/>
                    </a:ext>
                  </a:extLst>
                </a:gridCol>
                <a:gridCol w="983260">
                  <a:extLst>
                    <a:ext uri="{9D8B030D-6E8A-4147-A177-3AD203B41FA5}">
                      <a16:colId xmlns:a16="http://schemas.microsoft.com/office/drawing/2014/main" val="624048533"/>
                    </a:ext>
                  </a:extLst>
                </a:gridCol>
              </a:tblGrid>
              <a:tr h="270491">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bg1"/>
                          </a:solidFill>
                          <a:effectLst/>
                          <a:latin typeface="Calibri" panose="020F0502020204030204" pitchFamily="34" charset="0"/>
                          <a:ea typeface="Calibri" panose="020F0502020204030204" pitchFamily="34" charset="0"/>
                        </a:rPr>
                        <a:t>Les modalités de financements</a:t>
                      </a:r>
                      <a:endParaRPr lang="fr-FR" sz="1200" b="1" dirty="0">
                        <a:solidFill>
                          <a:schemeClr val="bg1"/>
                        </a:solidFill>
                      </a:endParaRPr>
                    </a:p>
                  </a:txBody>
                  <a:tcPr>
                    <a:solidFill>
                      <a:srgbClr val="C0000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b="1" dirty="0">
                        <a:solidFill>
                          <a:schemeClr val="bg1"/>
                        </a:solidFill>
                      </a:endParaRPr>
                    </a:p>
                  </a:txBody>
                  <a:tcPr>
                    <a:solidFill>
                      <a:srgbClr val="C0000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b="1" dirty="0">
                        <a:solidFill>
                          <a:schemeClr val="bg1"/>
                        </a:solidFill>
                      </a:endParaRPr>
                    </a:p>
                  </a:txBody>
                  <a:tcPr>
                    <a:solidFill>
                      <a:srgbClr val="C00000"/>
                    </a:solidFill>
                  </a:tcPr>
                </a:tc>
                <a:extLst>
                  <a:ext uri="{0D108BD9-81ED-4DB2-BD59-A6C34878D82A}">
                    <a16:rowId xmlns:a16="http://schemas.microsoft.com/office/drawing/2014/main" val="1190440470"/>
                  </a:ext>
                </a:extLst>
              </a:tr>
              <a:tr h="1117027">
                <a:tc>
                  <a:txBody>
                    <a:bodyPr/>
                    <a:lstStyle/>
                    <a:p>
                      <a:pPr algn="just">
                        <a:spcAft>
                          <a:spcPts val="1000"/>
                        </a:spcAft>
                      </a:pPr>
                      <a:r>
                        <a:rPr lang="fr-FR" sz="1200" dirty="0">
                          <a:effectLst/>
                          <a:latin typeface="+mn-lt"/>
                          <a:ea typeface="Cambria" panose="02040503050406030204" pitchFamily="18" charset="0"/>
                          <a:cs typeface="Times New Roman" panose="02020603050405020304" pitchFamily="18" charset="0"/>
                        </a:rPr>
                        <a:t>- </a:t>
                      </a:r>
                      <a:r>
                        <a:rPr lang="fr-FR" sz="1200" b="1" dirty="0">
                          <a:effectLst/>
                          <a:latin typeface="+mn-lt"/>
                          <a:ea typeface="Cambria" panose="02040503050406030204" pitchFamily="18" charset="0"/>
                          <a:cs typeface="Times New Roman" panose="02020603050405020304" pitchFamily="18" charset="0"/>
                        </a:rPr>
                        <a:t>AMI PREVA’NA 2024 </a:t>
                      </a:r>
                      <a:r>
                        <a:rPr lang="fr-FR" sz="1200" dirty="0">
                          <a:effectLst/>
                          <a:latin typeface="+mn-lt"/>
                          <a:ea typeface="Cambria" panose="02040503050406030204" pitchFamily="18" charset="0"/>
                          <a:cs typeface="Times New Roman" panose="02020603050405020304" pitchFamily="18" charset="0"/>
                        </a:rPr>
                        <a:t>: </a:t>
                      </a:r>
                      <a:r>
                        <a:rPr lang="fr-FR" sz="1200" b="1" dirty="0">
                          <a:effectLst/>
                          <a:latin typeface="+mn-lt"/>
                          <a:ea typeface="Cambria" panose="02040503050406030204" pitchFamily="18" charset="0"/>
                          <a:cs typeface="Times New Roman" panose="02020603050405020304" pitchFamily="18" charset="0"/>
                        </a:rPr>
                        <a:t>priorité 2</a:t>
                      </a:r>
                      <a:r>
                        <a:rPr lang="fr-FR" sz="1200" dirty="0">
                          <a:effectLst/>
                          <a:latin typeface="+mn-lt"/>
                          <a:ea typeface="Cambria" panose="02040503050406030204" pitchFamily="18" charset="0"/>
                          <a:cs typeface="Times New Roman" panose="02020603050405020304" pitchFamily="18" charset="0"/>
                        </a:rPr>
                        <a:t> : </a:t>
                      </a:r>
                      <a:r>
                        <a:rPr lang="fr-FR" sz="1200" b="1" dirty="0">
                          <a:effectLst/>
                          <a:latin typeface="+mn-lt"/>
                          <a:ea typeface="Cambria" panose="02040503050406030204" pitchFamily="18" charset="0"/>
                          <a:cs typeface="Times New Roman" panose="02020603050405020304" pitchFamily="18" charset="0"/>
                        </a:rPr>
                        <a:t>« Tu bouges t’es bien ! »</a:t>
                      </a:r>
                      <a:r>
                        <a:rPr lang="fr-FR" sz="1200" dirty="0">
                          <a:effectLst/>
                          <a:latin typeface="+mn-lt"/>
                          <a:ea typeface="Cambria" panose="02040503050406030204" pitchFamily="18" charset="0"/>
                          <a:cs typeface="Times New Roman" panose="02020603050405020304" pitchFamily="18" charset="0"/>
                        </a:rPr>
                        <a:t> : Faciliter l’accès des jeunes à l’activité physique, en ciblant les plus éloignés de la pratique afin de diminuer leur sédentarité. </a:t>
                      </a:r>
                      <a:r>
                        <a:rPr lang="fr-FR" sz="1200" dirty="0">
                          <a:effectLst>
                            <a:outerShdw blurRad="38100" dist="38100" dir="2700000" algn="tl">
                              <a:srgbClr val="000000">
                                <a:alpha val="43137"/>
                              </a:srgbClr>
                            </a:outerShdw>
                          </a:effectLst>
                          <a:latin typeface="+mn-lt"/>
                          <a:ea typeface="Cambria" panose="02040503050406030204" pitchFamily="18" charset="0"/>
                          <a:cs typeface="Times New Roman" panose="02020603050405020304" pitchFamily="18" charset="0"/>
                        </a:rPr>
                        <a:t>Financement de la partie quantitative de l’étude (volet ORS).</a:t>
                      </a:r>
                    </a:p>
                  </a:txBody>
                  <a:tcPr>
                    <a:solidFill>
                      <a:schemeClr val="bg2"/>
                    </a:solidFill>
                  </a:tcPr>
                </a:tc>
                <a:tc>
                  <a:txBody>
                    <a:bodyPr/>
                    <a:lstStyle/>
                    <a:p>
                      <a:pPr marL="285750" marR="0" lvl="0" indent="-285750" algn="l" defTabSz="914400" rtl="0" eaLnBrk="1" fontAlgn="auto" latinLnBrk="0" hangingPunct="1">
                        <a:lnSpc>
                          <a:spcPct val="100000"/>
                        </a:lnSpc>
                        <a:spcBef>
                          <a:spcPts val="0"/>
                        </a:spcBef>
                        <a:spcAft>
                          <a:spcPts val="1000"/>
                        </a:spcAft>
                        <a:buClrTx/>
                        <a:buSzTx/>
                        <a:buFontTx/>
                        <a:buChar char="-"/>
                        <a:tabLst/>
                        <a:defRPr/>
                      </a:pPr>
                      <a:r>
                        <a:rPr lang="fr-FR" sz="1200" dirty="0">
                          <a:ea typeface="Cambria" panose="02040503050406030204" pitchFamily="18" charset="0"/>
                          <a:cs typeface="Times New Roman" panose="02020603050405020304" pitchFamily="18" charset="0"/>
                        </a:rPr>
                        <a:t>Service sport : dispositif « Activités Physique, enjeux de santé et de société », financement de la partie qualitative de l’étude </a:t>
                      </a:r>
                      <a:r>
                        <a:rPr lang="fr-FR" sz="1200" b="1" dirty="0">
                          <a:ea typeface="Cambria" panose="02040503050406030204" pitchFamily="18" charset="0"/>
                          <a:cs typeface="Times New Roman" panose="02020603050405020304" pitchFamily="18" charset="0"/>
                        </a:rPr>
                        <a:t>(volet Chaire sport santé).</a:t>
                      </a:r>
                    </a:p>
                    <a:p>
                      <a:pPr marL="285750" indent="-285750">
                        <a:spcAft>
                          <a:spcPts val="1000"/>
                        </a:spcAft>
                        <a:buFontTx/>
                        <a:buChar char="-"/>
                      </a:pPr>
                      <a:endParaRPr lang="fr-FR" sz="1200" dirty="0">
                        <a:effectLst/>
                        <a:latin typeface="+mn-lt"/>
                        <a:ea typeface="Cambria" panose="02040503050406030204" pitchFamily="18" charset="0"/>
                        <a:cs typeface="Arial" panose="020B0604020202020204" pitchFamily="34" charset="0"/>
                      </a:endParaRPr>
                    </a:p>
                  </a:txBody>
                  <a:tcPr>
                    <a:solidFill>
                      <a:schemeClr val="bg2"/>
                    </a:solidFill>
                  </a:tcPr>
                </a:tc>
                <a:tc>
                  <a:txBody>
                    <a:bodyPr/>
                    <a:lstStyle/>
                    <a:p>
                      <a:pPr marL="285750" marR="0" lvl="0" indent="-285750" algn="l" defTabSz="914400" rtl="0" eaLnBrk="1" fontAlgn="auto" latinLnBrk="0" hangingPunct="1">
                        <a:lnSpc>
                          <a:spcPct val="100000"/>
                        </a:lnSpc>
                        <a:spcBef>
                          <a:spcPts val="0"/>
                        </a:spcBef>
                        <a:spcAft>
                          <a:spcPts val="1000"/>
                        </a:spcAft>
                        <a:buClrTx/>
                        <a:buSzTx/>
                        <a:buFontTx/>
                        <a:buChar char="-"/>
                        <a:tabLst/>
                        <a:defRPr/>
                      </a:pPr>
                      <a:r>
                        <a:rPr lang="fr-FR" sz="1200" dirty="0">
                          <a:ea typeface="Cambria" panose="02040503050406030204" pitchFamily="18" charset="0"/>
                          <a:cs typeface="Times New Roman" panose="02020603050405020304" pitchFamily="18" charset="0"/>
                        </a:rPr>
                        <a:t>ARS.</a:t>
                      </a:r>
                    </a:p>
                  </a:txBody>
                  <a:tcPr>
                    <a:solidFill>
                      <a:schemeClr val="bg2"/>
                    </a:solidFill>
                  </a:tcPr>
                </a:tc>
                <a:extLst>
                  <a:ext uri="{0D108BD9-81ED-4DB2-BD59-A6C34878D82A}">
                    <a16:rowId xmlns:a16="http://schemas.microsoft.com/office/drawing/2014/main" val="4219211103"/>
                  </a:ext>
                </a:extLst>
              </a:tr>
            </a:tbl>
          </a:graphicData>
        </a:graphic>
      </p:graphicFrame>
    </p:spTree>
    <p:extLst>
      <p:ext uri="{BB962C8B-B14F-4D97-AF65-F5344CB8AC3E}">
        <p14:creationId xmlns:p14="http://schemas.microsoft.com/office/powerpoint/2010/main" val="3389633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7596"/>
            <a:ext cx="12192000" cy="852755"/>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III – PREMIER BILAN INTERMEDIAIRE 2024-2025 CONCERNANT LE PROGRAMME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REGIONAL « TU BOUGES T’ES BIEN !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4" name="Rectangle 13"/>
          <p:cNvSpPr/>
          <p:nvPr/>
        </p:nvSpPr>
        <p:spPr>
          <a:xfrm>
            <a:off x="998796" y="1680460"/>
            <a:ext cx="1133391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D95969DE-0D37-93CF-3FE4-BBF76F236F2D}"/>
              </a:ext>
            </a:extLst>
          </p:cNvPr>
          <p:cNvPicPr>
            <a:picLocks noChangeAspect="1"/>
          </p:cNvPicPr>
          <p:nvPr/>
        </p:nvPicPr>
        <p:blipFill>
          <a:blip r:embed="rId3"/>
          <a:stretch>
            <a:fillRect/>
          </a:stretch>
        </p:blipFill>
        <p:spPr>
          <a:xfrm>
            <a:off x="10290875" y="-304768"/>
            <a:ext cx="2016377" cy="1422598"/>
          </a:xfrm>
          <a:prstGeom prst="rect">
            <a:avLst/>
          </a:prstGeom>
        </p:spPr>
      </p:pic>
      <p:sp>
        <p:nvSpPr>
          <p:cNvPr id="7" name="ZoneTexte 6">
            <a:extLst>
              <a:ext uri="{FF2B5EF4-FFF2-40B4-BE49-F238E27FC236}">
                <a16:creationId xmlns:a16="http://schemas.microsoft.com/office/drawing/2014/main" id="{CD13851F-0D4B-5874-787F-00EE2D39C8E4}"/>
              </a:ext>
            </a:extLst>
          </p:cNvPr>
          <p:cNvSpPr txBox="1"/>
          <p:nvPr/>
        </p:nvSpPr>
        <p:spPr>
          <a:xfrm>
            <a:off x="599175" y="1202314"/>
            <a:ext cx="3780363"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Aptos" panose="02110004020202020204"/>
                <a:ea typeface="Cambria" panose="02040503050406030204" pitchFamily="18" charset="0"/>
                <a:cs typeface="Times New Roman" panose="02020603050405020304" pitchFamily="18" charset="0"/>
              </a:rPr>
              <a:t>Priorité 1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ptos" panose="02110004020202020204"/>
                <a:ea typeface="Cambria" panose="02040503050406030204" pitchFamily="18" charset="0"/>
                <a:cs typeface="Times New Roman" panose="02020603050405020304" pitchFamily="18" charset="0"/>
              </a:rPr>
              <a:t>Rendre les jeunes acteurs de la promotion de leur santé par le biais de l’activité physique</a:t>
            </a:r>
          </a:p>
        </p:txBody>
      </p:sp>
      <p:sp>
        <p:nvSpPr>
          <p:cNvPr id="9" name="ZoneTexte 8">
            <a:extLst>
              <a:ext uri="{FF2B5EF4-FFF2-40B4-BE49-F238E27FC236}">
                <a16:creationId xmlns:a16="http://schemas.microsoft.com/office/drawing/2014/main" id="{142F9E90-66A0-174B-9EEE-073D14B7A961}"/>
              </a:ext>
            </a:extLst>
          </p:cNvPr>
          <p:cNvSpPr txBox="1"/>
          <p:nvPr/>
        </p:nvSpPr>
        <p:spPr>
          <a:xfrm>
            <a:off x="5672931" y="2590106"/>
            <a:ext cx="4797403" cy="2062103"/>
          </a:xfrm>
          <a:prstGeom prst="rect">
            <a:avLst/>
          </a:prstGeom>
          <a:noFill/>
          <a:ln>
            <a:solidFill>
              <a:schemeClr val="tx1"/>
            </a:solidFill>
          </a:ln>
        </p:spPr>
        <p:txBody>
          <a:bodyPr wrap="square">
            <a:spAutoFit/>
          </a:bodyPr>
          <a:lstStyle/>
          <a:p>
            <a:pPr marL="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600" b="1" i="0" u="none" strike="noStrike" kern="1200" cap="none" spc="0" normalizeH="0" baseline="0" noProof="0" dirty="0">
                <a:ln>
                  <a:noFill/>
                </a:ln>
                <a:solidFill>
                  <a:prstClr val="black"/>
                </a:solidFill>
                <a:effectLst/>
                <a:uLnTx/>
                <a:uFillTx/>
                <a:latin typeface="Aptos" panose="02110004020202020204"/>
                <a:ea typeface="Cambria" panose="02040503050406030204" pitchFamily="18" charset="0"/>
                <a:cs typeface="Times New Roman" panose="02020603050405020304" pitchFamily="18" charset="0"/>
              </a:rPr>
              <a:t>Résultats</a:t>
            </a:r>
            <a:r>
              <a:rPr kumimoji="0" lang="fr-FR" sz="1600" i="0" u="none" strike="noStrike" kern="1200" cap="none" spc="0" normalizeH="0" baseline="0" noProof="0" dirty="0">
                <a:ln>
                  <a:noFill/>
                </a:ln>
                <a:solidFill>
                  <a:prstClr val="black"/>
                </a:solidFill>
                <a:effectLst/>
                <a:uLnTx/>
                <a:uFillTx/>
                <a:latin typeface="Aptos" panose="02110004020202020204"/>
                <a:ea typeface="Cambria" panose="02040503050406030204" pitchFamily="18" charset="0"/>
                <a:cs typeface="Times New Roman" panose="02020603050405020304" pitchFamily="18" charset="0"/>
              </a:rPr>
              <a:t> : </a:t>
            </a:r>
            <a:r>
              <a:rPr lang="fr-FR" sz="1600" b="1" dirty="0">
                <a:solidFill>
                  <a:srgbClr val="C00000"/>
                </a:solidFill>
                <a:latin typeface="Aptos" panose="02110004020202020204"/>
                <a:ea typeface="Cambria" panose="02040503050406030204" pitchFamily="18" charset="0"/>
                <a:cs typeface="Times New Roman" panose="02020603050405020304" pitchFamily="18" charset="0"/>
              </a:rPr>
              <a:t>f</a:t>
            </a:r>
            <a:r>
              <a:rPr kumimoji="0" lang="fr-FR" sz="1600" b="1" i="0" u="none" strike="noStrike" kern="1200" cap="none" spc="0" normalizeH="0" baseline="0" noProof="0" dirty="0">
                <a:ln>
                  <a:noFill/>
                </a:ln>
                <a:solidFill>
                  <a:srgbClr val="C00000"/>
                </a:solidFill>
                <a:effectLst/>
                <a:uLnTx/>
                <a:uFillTx/>
                <a:latin typeface="Aptos" panose="02110004020202020204"/>
                <a:ea typeface="Cambria" panose="02040503050406030204" pitchFamily="18" charset="0"/>
                <a:cs typeface="Times New Roman" panose="02020603050405020304" pitchFamily="18" charset="0"/>
              </a:rPr>
              <a:t>in 2024 </a:t>
            </a:r>
            <a:r>
              <a:rPr kumimoji="0" lang="fr-FR" sz="1600" i="0" u="none" strike="noStrike" kern="1200" cap="none" spc="0" normalizeH="0" baseline="0" noProof="0" dirty="0">
                <a:ln>
                  <a:noFill/>
                </a:ln>
                <a:solidFill>
                  <a:prstClr val="black"/>
                </a:solidFill>
                <a:effectLst/>
                <a:uLnTx/>
                <a:uFillTx/>
                <a:latin typeface="Aptos" panose="02110004020202020204"/>
                <a:ea typeface="Cambria" panose="02040503050406030204" pitchFamily="18" charset="0"/>
                <a:cs typeface="Times New Roman" panose="02020603050405020304" pitchFamily="18" charset="0"/>
              </a:rPr>
              <a:t>l’Association Hope Team East en partenariat avec l’Association jeune et Rose a organisé dans </a:t>
            </a:r>
            <a:r>
              <a:rPr kumimoji="0" lang="fr-FR" sz="1600" b="1" i="0" u="none" strike="noStrike" kern="1200" cap="none" spc="0" normalizeH="0" baseline="0" noProof="0" dirty="0">
                <a:ln>
                  <a:noFill/>
                </a:ln>
                <a:solidFill>
                  <a:prstClr val="black"/>
                </a:solidFill>
                <a:effectLst/>
                <a:uLnTx/>
                <a:uFillTx/>
                <a:latin typeface="Aptos" panose="02110004020202020204"/>
                <a:ea typeface="Cambria" panose="02040503050406030204" pitchFamily="18" charset="0"/>
                <a:cs typeface="Times New Roman" panose="02020603050405020304" pitchFamily="18" charset="0"/>
              </a:rPr>
              <a:t>5 Lycées de la Région des défis </a:t>
            </a:r>
            <a:r>
              <a:rPr kumimoji="0" lang="fr-FR" sz="1600" i="0" u="none" strike="noStrike" kern="1200" cap="none" spc="0" normalizeH="0" baseline="0" noProof="0" dirty="0">
                <a:ln>
                  <a:noFill/>
                </a:ln>
                <a:solidFill>
                  <a:prstClr val="black"/>
                </a:solidFill>
                <a:effectLst/>
                <a:uLnTx/>
                <a:uFillTx/>
                <a:latin typeface="Aptos" panose="02110004020202020204"/>
                <a:ea typeface="Cambria" panose="02040503050406030204" pitchFamily="18" charset="0"/>
                <a:cs typeface="Times New Roman" panose="02020603050405020304" pitchFamily="18" charset="0"/>
              </a:rPr>
              <a:t>(Lycées de Marmande, de Blaye, de Cubzac, de Dax et de Jonzac). Cette phase test doit permettre en 2025 d’augmenter le nombre de structures).</a:t>
            </a:r>
            <a:r>
              <a:rPr kumimoji="0" lang="fr-FR" sz="1600" b="1" i="0" u="none" strike="noStrike" kern="1200" cap="none" spc="0" normalizeH="0" baseline="0" noProof="0" dirty="0">
                <a:ln>
                  <a:noFill/>
                </a:ln>
                <a:solidFill>
                  <a:prstClr val="black"/>
                </a:solidFill>
                <a:effectLst/>
                <a:uLnTx/>
                <a:uFillTx/>
                <a:latin typeface="Aptos" panose="02110004020202020204"/>
                <a:ea typeface="Cambria" panose="02040503050406030204" pitchFamily="18" charset="0"/>
                <a:cs typeface="Times New Roman" panose="02020603050405020304" pitchFamily="18" charset="0"/>
              </a:rPr>
              <a:t> </a:t>
            </a:r>
            <a:r>
              <a:rPr kumimoji="0" lang="fr-FR" sz="1600" b="1" i="0" u="none" strike="noStrike" kern="1200" cap="none" spc="0" normalizeH="0" baseline="0" noProof="0" dirty="0">
                <a:ln>
                  <a:noFill/>
                </a:ln>
                <a:solidFill>
                  <a:srgbClr val="C00000"/>
                </a:solidFill>
                <a:effectLst/>
                <a:uLnTx/>
                <a:uFillTx/>
                <a:latin typeface="Aptos" panose="02110004020202020204"/>
                <a:ea typeface="Cambria" panose="02040503050406030204" pitchFamily="18" charset="0"/>
                <a:cs typeface="Times New Roman" panose="02020603050405020304" pitchFamily="18" charset="0"/>
              </a:rPr>
              <a:t>704 jeunes ont participé à ce défi et ont été sensibilisés.</a:t>
            </a:r>
            <a:endParaRPr kumimoji="0" lang="fr-FR" sz="1600" b="0" i="0" u="none" strike="noStrike" kern="1200" cap="none" spc="0" normalizeH="0" baseline="0" noProof="0" dirty="0">
              <a:ln>
                <a:noFill/>
              </a:ln>
              <a:solidFill>
                <a:srgbClr val="C00000"/>
              </a:solidFill>
              <a:effectLst/>
              <a:uLnTx/>
              <a:uFillTx/>
              <a:latin typeface="Aptos" panose="02110004020202020204"/>
              <a:ea typeface="Cambria" panose="02040503050406030204" pitchFamily="18" charset="0"/>
              <a:cs typeface="Times New Roman" panose="02020603050405020304" pitchFamily="18" charset="0"/>
            </a:endParaRPr>
          </a:p>
        </p:txBody>
      </p:sp>
      <p:sp>
        <p:nvSpPr>
          <p:cNvPr id="15" name="ZoneTexte 14">
            <a:extLst>
              <a:ext uri="{FF2B5EF4-FFF2-40B4-BE49-F238E27FC236}">
                <a16:creationId xmlns:a16="http://schemas.microsoft.com/office/drawing/2014/main" id="{FD44E42E-D523-FF79-A969-4604E2B1E976}"/>
              </a:ext>
            </a:extLst>
          </p:cNvPr>
          <p:cNvSpPr txBox="1"/>
          <p:nvPr/>
        </p:nvSpPr>
        <p:spPr>
          <a:xfrm>
            <a:off x="6282139" y="1117211"/>
            <a:ext cx="5113178" cy="923330"/>
          </a:xfrm>
          <a:prstGeom prst="rect">
            <a:avLst/>
          </a:prstGeom>
          <a:noFill/>
          <a:ln>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Action 2 :</a:t>
            </a:r>
            <a:r>
              <a:rPr kumimoji="0" lang="fr-FR" sz="1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lancer un grand défi régional « Tu bouges t’es bien !»</a:t>
            </a:r>
            <a:r>
              <a:rPr kumimoji="0" lang="fr-FR" sz="1800"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en lien avec une problématique sociétale (</a:t>
            </a:r>
            <a:r>
              <a:rPr kumimoji="0" lang="fr-FR" sz="1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environnement, inclusion, mobilité</a:t>
            </a:r>
            <a:r>
              <a:rPr kumimoji="0" lang="fr-FR" sz="1800"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p>
        </p:txBody>
      </p:sp>
      <p:sp>
        <p:nvSpPr>
          <p:cNvPr id="5" name="ZoneTexte 4">
            <a:extLst>
              <a:ext uri="{FF2B5EF4-FFF2-40B4-BE49-F238E27FC236}">
                <a16:creationId xmlns:a16="http://schemas.microsoft.com/office/drawing/2014/main" id="{0185D859-BA68-A203-39E1-308267A40CE8}"/>
              </a:ext>
            </a:extLst>
          </p:cNvPr>
          <p:cNvSpPr txBox="1"/>
          <p:nvPr/>
        </p:nvSpPr>
        <p:spPr>
          <a:xfrm>
            <a:off x="713874" y="6283986"/>
            <a:ext cx="78967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Partenaires : Rectorats, </a:t>
            </a:r>
            <a:r>
              <a:rPr lang="fr-FR" sz="1400" i="1" dirty="0">
                <a:solidFill>
                  <a:srgbClr val="000000"/>
                </a:solidFill>
                <a:latin typeface="Calibri" panose="020F0502020204030204" pitchFamily="34" charset="0"/>
                <a:ea typeface="Cambria" panose="02040503050406030204" pitchFamily="18" charset="0"/>
                <a:cs typeface="Times New Roman" panose="02020603050405020304" pitchFamily="18" charset="0"/>
              </a:rPr>
              <a:t>ARS,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DRAJES</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Département des Landes</a:t>
            </a:r>
            <a:endParaRPr kumimoji="0" lang="fr-FR" sz="14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30" name="Tableau 29">
            <a:extLst>
              <a:ext uri="{FF2B5EF4-FFF2-40B4-BE49-F238E27FC236}">
                <a16:creationId xmlns:a16="http://schemas.microsoft.com/office/drawing/2014/main" id="{342B73BD-15D2-2328-6A0D-613E713B597D}"/>
              </a:ext>
            </a:extLst>
          </p:cNvPr>
          <p:cNvGraphicFramePr>
            <a:graphicFrameLocks noGrp="1"/>
          </p:cNvGraphicFramePr>
          <p:nvPr>
            <p:extLst>
              <p:ext uri="{D42A27DB-BD31-4B8C-83A1-F6EECF244321}">
                <p14:modId xmlns:p14="http://schemas.microsoft.com/office/powerpoint/2010/main" val="1203470664"/>
              </p:ext>
            </p:extLst>
          </p:nvPr>
        </p:nvGraphicFramePr>
        <p:xfrm>
          <a:off x="2123440" y="2930201"/>
          <a:ext cx="2416708" cy="795630"/>
        </p:xfrm>
        <a:graphic>
          <a:graphicData uri="http://schemas.openxmlformats.org/drawingml/2006/table">
            <a:tbl>
              <a:tblPr firstRow="1" bandRow="1">
                <a:tableStyleId>{073A0DAA-6AF3-43AB-8588-CEC1D06C72B9}</a:tableStyleId>
              </a:tblPr>
              <a:tblGrid>
                <a:gridCol w="2416708">
                  <a:extLst>
                    <a:ext uri="{9D8B030D-6E8A-4147-A177-3AD203B41FA5}">
                      <a16:colId xmlns:a16="http://schemas.microsoft.com/office/drawing/2014/main" val="1990037720"/>
                    </a:ext>
                  </a:extLst>
                </a:gridCol>
              </a:tblGrid>
              <a:tr h="1623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bg1"/>
                          </a:solidFill>
                          <a:effectLst/>
                          <a:latin typeface="Calibri" panose="020F0502020204030204" pitchFamily="34" charset="0"/>
                          <a:ea typeface="Calibri" panose="020F0502020204030204" pitchFamily="34" charset="0"/>
                        </a:rPr>
                        <a:t>Calendrier 2024-2025</a:t>
                      </a:r>
                      <a:endParaRPr lang="fr-FR" sz="1200" b="1" dirty="0">
                        <a:solidFill>
                          <a:schemeClr val="bg1"/>
                        </a:solidFill>
                      </a:endParaRPr>
                    </a:p>
                  </a:txBody>
                  <a:tcPr>
                    <a:solidFill>
                      <a:srgbClr val="C00000"/>
                    </a:solidFill>
                  </a:tcPr>
                </a:tc>
                <a:extLst>
                  <a:ext uri="{0D108BD9-81ED-4DB2-BD59-A6C34878D82A}">
                    <a16:rowId xmlns:a16="http://schemas.microsoft.com/office/drawing/2014/main" val="1190440470"/>
                  </a:ext>
                </a:extLst>
              </a:tr>
              <a:tr h="521310">
                <a:tc>
                  <a:txBody>
                    <a:bodyPr/>
                    <a:lstStyle/>
                    <a:p>
                      <a:pPr marL="285750" indent="-285750">
                        <a:spcAft>
                          <a:spcPts val="1000"/>
                        </a:spcAft>
                        <a:buFontTx/>
                        <a:buChar char="-"/>
                      </a:pPr>
                      <a:r>
                        <a:rPr lang="fr-FR" sz="1400" dirty="0">
                          <a:effectLst/>
                          <a:latin typeface="+mn-lt"/>
                          <a:ea typeface="Cambria" panose="02040503050406030204" pitchFamily="18" charset="0"/>
                          <a:cs typeface="Arial" panose="020B0604020202020204" pitchFamily="34" charset="0"/>
                        </a:rPr>
                        <a:t>Fin 2024 début 2025</a:t>
                      </a:r>
                    </a:p>
                  </a:txBody>
                  <a:tcPr>
                    <a:solidFill>
                      <a:schemeClr val="bg2"/>
                    </a:solidFill>
                  </a:tcPr>
                </a:tc>
                <a:extLst>
                  <a:ext uri="{0D108BD9-81ED-4DB2-BD59-A6C34878D82A}">
                    <a16:rowId xmlns:a16="http://schemas.microsoft.com/office/drawing/2014/main" val="4219211103"/>
                  </a:ext>
                </a:extLst>
              </a:tr>
            </a:tbl>
          </a:graphicData>
        </a:graphic>
      </p:graphicFrame>
      <p:sp>
        <p:nvSpPr>
          <p:cNvPr id="46" name="Flèche : virage 45">
            <a:extLst>
              <a:ext uri="{FF2B5EF4-FFF2-40B4-BE49-F238E27FC236}">
                <a16:creationId xmlns:a16="http://schemas.microsoft.com/office/drawing/2014/main" id="{5D4B473D-6C51-7E27-083D-9F651856E770}"/>
              </a:ext>
            </a:extLst>
          </p:cNvPr>
          <p:cNvSpPr/>
          <p:nvPr/>
        </p:nvSpPr>
        <p:spPr>
          <a:xfrm rot="10800000">
            <a:off x="10591393" y="2855719"/>
            <a:ext cx="706785" cy="691947"/>
          </a:xfrm>
          <a:prstGeom prst="ben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sp>
        <p:nvSpPr>
          <p:cNvPr id="47" name="Flèche : droite 46">
            <a:extLst>
              <a:ext uri="{FF2B5EF4-FFF2-40B4-BE49-F238E27FC236}">
                <a16:creationId xmlns:a16="http://schemas.microsoft.com/office/drawing/2014/main" id="{A5033412-8FB8-EA5C-DAD2-0B85FE72BF24}"/>
              </a:ext>
            </a:extLst>
          </p:cNvPr>
          <p:cNvSpPr/>
          <p:nvPr/>
        </p:nvSpPr>
        <p:spPr>
          <a:xfrm>
            <a:off x="4582160" y="1680460"/>
            <a:ext cx="1513840" cy="30526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sp>
        <p:nvSpPr>
          <p:cNvPr id="48" name="Flèche : droite 47">
            <a:extLst>
              <a:ext uri="{FF2B5EF4-FFF2-40B4-BE49-F238E27FC236}">
                <a16:creationId xmlns:a16="http://schemas.microsoft.com/office/drawing/2014/main" id="{0F0FDC68-37EA-D562-0236-F69288A9070D}"/>
              </a:ext>
            </a:extLst>
          </p:cNvPr>
          <p:cNvSpPr/>
          <p:nvPr/>
        </p:nvSpPr>
        <p:spPr>
          <a:xfrm rot="10800000">
            <a:off x="4583742" y="3168312"/>
            <a:ext cx="968130" cy="37785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sp>
        <p:nvSpPr>
          <p:cNvPr id="54" name="Flèche : virage 53">
            <a:extLst>
              <a:ext uri="{FF2B5EF4-FFF2-40B4-BE49-F238E27FC236}">
                <a16:creationId xmlns:a16="http://schemas.microsoft.com/office/drawing/2014/main" id="{85615055-858F-CA69-7A6B-0712A58B78C9}"/>
              </a:ext>
            </a:extLst>
          </p:cNvPr>
          <p:cNvSpPr/>
          <p:nvPr/>
        </p:nvSpPr>
        <p:spPr>
          <a:xfrm rot="16200000" flipH="1">
            <a:off x="909916" y="3602588"/>
            <a:ext cx="1443881" cy="742186"/>
          </a:xfrm>
          <a:prstGeom prst="bentArrow">
            <a:avLst>
              <a:gd name="adj1" fmla="val 25000"/>
              <a:gd name="adj2" fmla="val 24324"/>
              <a:gd name="adj3" fmla="val 25000"/>
              <a:gd name="adj4" fmla="val 4375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graphicFrame>
        <p:nvGraphicFramePr>
          <p:cNvPr id="65" name="Tableau 64">
            <a:extLst>
              <a:ext uri="{FF2B5EF4-FFF2-40B4-BE49-F238E27FC236}">
                <a16:creationId xmlns:a16="http://schemas.microsoft.com/office/drawing/2014/main" id="{EB563A29-4B73-2185-DCBF-67A47E1CCC7A}"/>
              </a:ext>
            </a:extLst>
          </p:cNvPr>
          <p:cNvGraphicFramePr>
            <a:graphicFrameLocks noGrp="1"/>
          </p:cNvGraphicFramePr>
          <p:nvPr>
            <p:extLst>
              <p:ext uri="{D42A27DB-BD31-4B8C-83A1-F6EECF244321}">
                <p14:modId xmlns:p14="http://schemas.microsoft.com/office/powerpoint/2010/main" val="3878185098"/>
              </p:ext>
            </p:extLst>
          </p:nvPr>
        </p:nvGraphicFramePr>
        <p:xfrm>
          <a:off x="1119444" y="4896769"/>
          <a:ext cx="4414581" cy="1219200"/>
        </p:xfrm>
        <a:graphic>
          <a:graphicData uri="http://schemas.openxmlformats.org/drawingml/2006/table">
            <a:tbl>
              <a:tblPr firstRow="1" bandRow="1">
                <a:tableStyleId>{073A0DAA-6AF3-43AB-8588-CEC1D06C72B9}</a:tableStyleId>
              </a:tblPr>
              <a:tblGrid>
                <a:gridCol w="4414581">
                  <a:extLst>
                    <a:ext uri="{9D8B030D-6E8A-4147-A177-3AD203B41FA5}">
                      <a16:colId xmlns:a16="http://schemas.microsoft.com/office/drawing/2014/main" val="1990037720"/>
                    </a:ext>
                  </a:extLst>
                </a:gridCol>
              </a:tblGrid>
              <a:tr h="2265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bg1"/>
                          </a:solidFill>
                          <a:effectLst/>
                          <a:latin typeface="Calibri" panose="020F0502020204030204" pitchFamily="34" charset="0"/>
                          <a:ea typeface="Calibri" panose="020F0502020204030204" pitchFamily="34" charset="0"/>
                        </a:rPr>
                        <a:t>Les modalités de financements</a:t>
                      </a:r>
                      <a:endParaRPr lang="fr-FR" sz="1200" b="1" dirty="0">
                        <a:solidFill>
                          <a:schemeClr val="bg1"/>
                        </a:solidFill>
                      </a:endParaRPr>
                    </a:p>
                  </a:txBody>
                  <a:tcPr>
                    <a:solidFill>
                      <a:srgbClr val="C00000"/>
                    </a:solidFill>
                  </a:tcPr>
                </a:tc>
                <a:extLst>
                  <a:ext uri="{0D108BD9-81ED-4DB2-BD59-A6C34878D82A}">
                    <a16:rowId xmlns:a16="http://schemas.microsoft.com/office/drawing/2014/main" val="1190440470"/>
                  </a:ext>
                </a:extLst>
              </a:tr>
              <a:tr h="671833">
                <a:tc>
                  <a:txBody>
                    <a:bodyPr/>
                    <a:lstStyle/>
                    <a:p>
                      <a:pPr algn="just">
                        <a:spcAft>
                          <a:spcPts val="1000"/>
                        </a:spcAft>
                      </a:pPr>
                      <a:r>
                        <a:rPr lang="fr-FR" sz="1400" dirty="0">
                          <a:effectLst/>
                          <a:latin typeface="+mn-lt"/>
                          <a:ea typeface="Cambria" panose="02040503050406030204" pitchFamily="18" charset="0"/>
                          <a:cs typeface="Times New Roman" panose="02020603050405020304" pitchFamily="18" charset="0"/>
                        </a:rPr>
                        <a:t>- </a:t>
                      </a:r>
                      <a:r>
                        <a:rPr lang="fr-FR" sz="1400" b="1" dirty="0">
                          <a:effectLst/>
                          <a:latin typeface="+mn-lt"/>
                          <a:ea typeface="Cambria" panose="02040503050406030204" pitchFamily="18" charset="0"/>
                          <a:cs typeface="Times New Roman" panose="02020603050405020304" pitchFamily="18" charset="0"/>
                        </a:rPr>
                        <a:t>AMI PREVA’NA 2024 </a:t>
                      </a:r>
                      <a:r>
                        <a:rPr lang="fr-FR" sz="1400" dirty="0">
                          <a:effectLst/>
                          <a:latin typeface="+mn-lt"/>
                          <a:ea typeface="Cambria" panose="02040503050406030204" pitchFamily="18" charset="0"/>
                          <a:cs typeface="Times New Roman" panose="02020603050405020304" pitchFamily="18" charset="0"/>
                        </a:rPr>
                        <a:t>: </a:t>
                      </a:r>
                      <a:r>
                        <a:rPr lang="fr-FR" sz="1400" b="1" dirty="0">
                          <a:effectLst/>
                          <a:latin typeface="+mn-lt"/>
                          <a:ea typeface="Cambria" panose="02040503050406030204" pitchFamily="18" charset="0"/>
                          <a:cs typeface="Times New Roman" panose="02020603050405020304" pitchFamily="18" charset="0"/>
                        </a:rPr>
                        <a:t>priorité 2</a:t>
                      </a:r>
                      <a:r>
                        <a:rPr lang="fr-FR" sz="1400" dirty="0">
                          <a:effectLst/>
                          <a:latin typeface="+mn-lt"/>
                          <a:ea typeface="Cambria" panose="02040503050406030204" pitchFamily="18" charset="0"/>
                          <a:cs typeface="Times New Roman" panose="02020603050405020304" pitchFamily="18" charset="0"/>
                        </a:rPr>
                        <a:t> : </a:t>
                      </a:r>
                      <a:r>
                        <a:rPr lang="fr-FR" sz="1400" b="1" dirty="0">
                          <a:effectLst/>
                          <a:latin typeface="+mn-lt"/>
                          <a:ea typeface="Cambria" panose="02040503050406030204" pitchFamily="18" charset="0"/>
                          <a:cs typeface="Times New Roman" panose="02020603050405020304" pitchFamily="18" charset="0"/>
                        </a:rPr>
                        <a:t>« Tu bouges t’es bien ! »</a:t>
                      </a:r>
                      <a:r>
                        <a:rPr lang="fr-FR" sz="1400" dirty="0">
                          <a:effectLst/>
                          <a:latin typeface="+mn-lt"/>
                          <a:ea typeface="Cambria" panose="02040503050406030204" pitchFamily="18" charset="0"/>
                          <a:cs typeface="Times New Roman" panose="02020603050405020304" pitchFamily="18" charset="0"/>
                        </a:rPr>
                        <a:t> : Faciliter l’accès des jeunes à l’activité physique, en ciblant les plus éloignés de la pratique afin de diminuer leur sédentarité. </a:t>
                      </a:r>
                      <a:endParaRPr lang="fr-FR" sz="1400" dirty="0">
                        <a:effectLst>
                          <a:outerShdw blurRad="38100" dist="38100" dir="2700000" algn="tl">
                            <a:srgbClr val="000000">
                              <a:alpha val="43137"/>
                            </a:srgbClr>
                          </a:outerShdw>
                        </a:effectLst>
                        <a:latin typeface="+mn-lt"/>
                        <a:ea typeface="Cambria" panose="020405030504060302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219211103"/>
                  </a:ext>
                </a:extLst>
              </a:tr>
            </a:tbl>
          </a:graphicData>
        </a:graphic>
      </p:graphicFrame>
    </p:spTree>
    <p:extLst>
      <p:ext uri="{BB962C8B-B14F-4D97-AF65-F5344CB8AC3E}">
        <p14:creationId xmlns:p14="http://schemas.microsoft.com/office/powerpoint/2010/main" val="553591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7596"/>
            <a:ext cx="12192000" cy="852755"/>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III – PREMIER BILAN INTERMEDIAIRE 2024-2025 CONCERNANT LE PROGRAMME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REGIONAL « TU BOUGES T’ES BIEN !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4" name="Rectangle 13"/>
          <p:cNvSpPr/>
          <p:nvPr/>
        </p:nvSpPr>
        <p:spPr>
          <a:xfrm>
            <a:off x="998796" y="1680460"/>
            <a:ext cx="1133391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D95969DE-0D37-93CF-3FE4-BBF76F236F2D}"/>
              </a:ext>
            </a:extLst>
          </p:cNvPr>
          <p:cNvPicPr>
            <a:picLocks noChangeAspect="1"/>
          </p:cNvPicPr>
          <p:nvPr/>
        </p:nvPicPr>
        <p:blipFill>
          <a:blip r:embed="rId3"/>
          <a:stretch>
            <a:fillRect/>
          </a:stretch>
        </p:blipFill>
        <p:spPr>
          <a:xfrm>
            <a:off x="10184735" y="-304768"/>
            <a:ext cx="2122517" cy="1497482"/>
          </a:xfrm>
          <a:prstGeom prst="rect">
            <a:avLst/>
          </a:prstGeom>
        </p:spPr>
      </p:pic>
      <p:sp>
        <p:nvSpPr>
          <p:cNvPr id="7" name="ZoneTexte 6">
            <a:extLst>
              <a:ext uri="{FF2B5EF4-FFF2-40B4-BE49-F238E27FC236}">
                <a16:creationId xmlns:a16="http://schemas.microsoft.com/office/drawing/2014/main" id="{CD13851F-0D4B-5874-787F-00EE2D39C8E4}"/>
              </a:ext>
            </a:extLst>
          </p:cNvPr>
          <p:cNvSpPr txBox="1"/>
          <p:nvPr/>
        </p:nvSpPr>
        <p:spPr>
          <a:xfrm>
            <a:off x="599175" y="1202314"/>
            <a:ext cx="3780363"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Priorité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Faire de la Nouvelle-Aquitaine une région exemplaire en matière de promotion de l’activité physique des jeunes en mobilisant les acteurs</a:t>
            </a:r>
          </a:p>
        </p:txBody>
      </p:sp>
      <p:sp>
        <p:nvSpPr>
          <p:cNvPr id="9" name="ZoneTexte 8">
            <a:extLst>
              <a:ext uri="{FF2B5EF4-FFF2-40B4-BE49-F238E27FC236}">
                <a16:creationId xmlns:a16="http://schemas.microsoft.com/office/drawing/2014/main" id="{142F9E90-66A0-174B-9EEE-073D14B7A961}"/>
              </a:ext>
            </a:extLst>
          </p:cNvPr>
          <p:cNvSpPr txBox="1"/>
          <p:nvPr/>
        </p:nvSpPr>
        <p:spPr>
          <a:xfrm>
            <a:off x="3653318" y="4699760"/>
            <a:ext cx="4948058" cy="1200329"/>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sym typeface="Webdings" panose="05030102010509060703" pitchFamily="18" charset="2"/>
              </a:rPr>
              <a:t></a:t>
            </a:r>
            <a:r>
              <a:rPr kumimoji="0" lang="fr-FR" sz="1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sym typeface="Webdings" panose="05030102010509060703" pitchFamily="18" charset="2"/>
              </a:rPr>
              <a:t>Résultats</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sym typeface="Webdings" panose="05030102010509060703" pitchFamily="18" charset="2"/>
              </a:rPr>
              <a:t> : </a:t>
            </a:r>
            <a:r>
              <a:rPr kumimoji="0" lang="fr-FR" sz="1800" b="0" i="0" u="none" strike="noStrike" kern="1200" cap="none" spc="0" normalizeH="0" baseline="0" noProof="0" dirty="0">
                <a:ln>
                  <a:noFill/>
                </a:ln>
                <a:solidFill>
                  <a:srgbClr val="C00000"/>
                </a:solidFill>
                <a:effectLst/>
                <a:uLnTx/>
                <a:uFillTx/>
                <a:latin typeface="Calibri" panose="020F0502020204030204" pitchFamily="34" charset="0"/>
                <a:ea typeface="Cambria" panose="02040503050406030204" pitchFamily="18" charset="0"/>
                <a:cs typeface="Calibri" panose="020F0502020204030204" pitchFamily="34" charset="0"/>
                <a:sym typeface="Webdings" panose="05030102010509060703" pitchFamily="18" charset="2"/>
              </a:rPr>
              <a:t>Mise en place en 2023 d’un Comité de pilotage régional « Tu bouges t’es bien ! » </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sym typeface="Webdings" panose="05030102010509060703" pitchFamily="18" charset="2"/>
              </a:rPr>
              <a:t>véritable instance de coordination, rassemblant tous les acteurs régionaux.</a:t>
            </a:r>
            <a:endParaRPr kumimoji="0" lang="fr-FR"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ZoneTexte 14">
            <a:extLst>
              <a:ext uri="{FF2B5EF4-FFF2-40B4-BE49-F238E27FC236}">
                <a16:creationId xmlns:a16="http://schemas.microsoft.com/office/drawing/2014/main" id="{FD44E42E-D523-FF79-A969-4604E2B1E976}"/>
              </a:ext>
            </a:extLst>
          </p:cNvPr>
          <p:cNvSpPr txBox="1"/>
          <p:nvPr/>
        </p:nvSpPr>
        <p:spPr>
          <a:xfrm>
            <a:off x="6127347" y="1121332"/>
            <a:ext cx="5412021" cy="2841804"/>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Times New Roman" panose="02020603050405020304" pitchFamily="18" charset="0"/>
              </a:rPr>
              <a:t>Action 1 :</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Times New Roman" panose="02020603050405020304" pitchFamily="18" charset="0"/>
              </a:rPr>
              <a:t> Intégrer un volet promotion de l’activité physique dans toutes les politiques portées par la Région</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Times New Roman" panose="02020603050405020304" pitchFamily="18" charset="0"/>
              </a:rPr>
              <a:t> </a:t>
            </a:r>
          </a:p>
          <a:p>
            <a:pPr marL="285750" marR="0" lvl="0" indent="-285750" algn="just"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Groupe projet resserré depuis 2022 </a:t>
            </a:r>
            <a:r>
              <a:rPr kumimoji="0" lang="fr-FR" sz="1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Times New Roman" panose="02020603050405020304" pitchFamily="18" charset="0"/>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Service santé (DIFA), Service sport (DSVA) et service équipement et fonctionnement des lycées,</a:t>
            </a:r>
            <a:endParaRPr kumimoji="0" lang="fr-FR" sz="1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C00000"/>
                </a:solidFill>
                <a:effectLst/>
                <a:uLnTx/>
                <a:uFillTx/>
                <a:latin typeface="Calibri" panose="020F0502020204030204" pitchFamily="34" charset="0"/>
                <a:ea typeface="Cambria" panose="02040503050406030204" pitchFamily="18" charset="0"/>
                <a:cs typeface="Times New Roman" panose="02020603050405020304" pitchFamily="18" charset="0"/>
              </a:rPr>
              <a:t>Création et animation d’un réseau interne des référents « Tu bouges t’es bien ! » </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Times New Roman" panose="02020603050405020304" pitchFamily="18" charset="0"/>
              </a:rPr>
              <a:t>dans le cadre d’un pilotage inter-directions </a:t>
            </a:r>
            <a:r>
              <a:rPr kumimoji="0" lang="fr-FR" sz="1800" b="0" i="0" u="none" strike="noStrike" kern="1200" cap="none" spc="0" normalizeH="0" baseline="0" noProof="0" dirty="0">
                <a:ln>
                  <a:noFill/>
                </a:ln>
                <a:solidFill>
                  <a:srgbClr val="C00000"/>
                </a:solidFill>
                <a:effectLst/>
                <a:uLnTx/>
                <a:uFillTx/>
                <a:latin typeface="Calibri" panose="020F0502020204030204" pitchFamily="34" charset="0"/>
                <a:ea typeface="Cambria" panose="02040503050406030204" pitchFamily="18" charset="0"/>
                <a:cs typeface="Times New Roman" panose="02020603050405020304" pitchFamily="18" charset="0"/>
              </a:rPr>
              <a:t>depuis 2022</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Times New Roman" panose="02020603050405020304" pitchFamily="18" charset="0"/>
              </a:rPr>
              <a:t>.</a:t>
            </a:r>
          </a:p>
        </p:txBody>
      </p:sp>
      <p:sp>
        <p:nvSpPr>
          <p:cNvPr id="5" name="ZoneTexte 4">
            <a:extLst>
              <a:ext uri="{FF2B5EF4-FFF2-40B4-BE49-F238E27FC236}">
                <a16:creationId xmlns:a16="http://schemas.microsoft.com/office/drawing/2014/main" id="{0185D859-BA68-A203-39E1-308267A40CE8}"/>
              </a:ext>
            </a:extLst>
          </p:cNvPr>
          <p:cNvSpPr txBox="1"/>
          <p:nvPr/>
        </p:nvSpPr>
        <p:spPr>
          <a:xfrm>
            <a:off x="713874" y="5981854"/>
            <a:ext cx="78967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Partenaires : Rectorats, </a:t>
            </a:r>
            <a:r>
              <a:rPr lang="fr-FR" sz="1400" i="1" dirty="0">
                <a:solidFill>
                  <a:srgbClr val="000000"/>
                </a:solidFill>
                <a:latin typeface="Calibri" panose="020F0502020204030204" pitchFamily="34" charset="0"/>
                <a:ea typeface="Cambria" panose="02040503050406030204" pitchFamily="18" charset="0"/>
                <a:cs typeface="Times New Roman" panose="02020603050405020304" pitchFamily="18" charset="0"/>
              </a:rPr>
              <a:t>ARS,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DRAJES</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ARML, ARDIR, Chaire sport santé, ORS, Mutualité Française NA</a:t>
            </a:r>
            <a:endPar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lèche : virage 45">
            <a:extLst>
              <a:ext uri="{FF2B5EF4-FFF2-40B4-BE49-F238E27FC236}">
                <a16:creationId xmlns:a16="http://schemas.microsoft.com/office/drawing/2014/main" id="{5D4B473D-6C51-7E27-083D-9F651856E770}"/>
              </a:ext>
            </a:extLst>
          </p:cNvPr>
          <p:cNvSpPr/>
          <p:nvPr/>
        </p:nvSpPr>
        <p:spPr>
          <a:xfrm rot="10800000">
            <a:off x="8833357" y="4038840"/>
            <a:ext cx="706785" cy="1313671"/>
          </a:xfrm>
          <a:prstGeom prst="ben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7" name="Flèche : droite 46">
            <a:extLst>
              <a:ext uri="{FF2B5EF4-FFF2-40B4-BE49-F238E27FC236}">
                <a16:creationId xmlns:a16="http://schemas.microsoft.com/office/drawing/2014/main" id="{A5033412-8FB8-EA5C-DAD2-0B85FE72BF24}"/>
              </a:ext>
            </a:extLst>
          </p:cNvPr>
          <p:cNvSpPr/>
          <p:nvPr/>
        </p:nvSpPr>
        <p:spPr>
          <a:xfrm>
            <a:off x="4487037" y="1709997"/>
            <a:ext cx="1513840" cy="30526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243100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7596"/>
            <a:ext cx="12192000" cy="852755"/>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III – PREMIER BILAN INTERMEDIAIRE 2024-2025 CONCERNANT LE PROGRAMME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REGIONAL « TU BOUGES T’ES BIEN !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4" name="Rectangle 13"/>
          <p:cNvSpPr/>
          <p:nvPr/>
        </p:nvSpPr>
        <p:spPr>
          <a:xfrm>
            <a:off x="998796" y="1680460"/>
            <a:ext cx="1133391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D95969DE-0D37-93CF-3FE4-BBF76F236F2D}"/>
              </a:ext>
            </a:extLst>
          </p:cNvPr>
          <p:cNvPicPr>
            <a:picLocks noChangeAspect="1"/>
          </p:cNvPicPr>
          <p:nvPr/>
        </p:nvPicPr>
        <p:blipFill>
          <a:blip r:embed="rId3"/>
          <a:stretch>
            <a:fillRect/>
          </a:stretch>
        </p:blipFill>
        <p:spPr>
          <a:xfrm>
            <a:off x="10290875" y="-304768"/>
            <a:ext cx="2016377" cy="1422598"/>
          </a:xfrm>
          <a:prstGeom prst="rect">
            <a:avLst/>
          </a:prstGeom>
        </p:spPr>
      </p:pic>
      <p:sp>
        <p:nvSpPr>
          <p:cNvPr id="7" name="ZoneTexte 6">
            <a:extLst>
              <a:ext uri="{FF2B5EF4-FFF2-40B4-BE49-F238E27FC236}">
                <a16:creationId xmlns:a16="http://schemas.microsoft.com/office/drawing/2014/main" id="{CD13851F-0D4B-5874-787F-00EE2D39C8E4}"/>
              </a:ext>
            </a:extLst>
          </p:cNvPr>
          <p:cNvSpPr txBox="1"/>
          <p:nvPr/>
        </p:nvSpPr>
        <p:spPr>
          <a:xfrm>
            <a:off x="227923" y="1142733"/>
            <a:ext cx="3780363"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kumimoji="0" lang="fr-FR" sz="1800" b="0" i="0" u="none" strike="noStrike" kern="1200" cap="none" spc="0" normalizeH="0" baseline="0" noProof="0" dirty="0">
                <a:ln>
                  <a:noFill/>
                </a:ln>
                <a:solidFill>
                  <a:srgbClr val="FF0000"/>
                </a:solidFill>
                <a:effectLst/>
                <a:uLnTx/>
                <a:uFillTx/>
                <a:latin typeface="Aptos" panose="02110004020202020204"/>
                <a:ea typeface="Cambria" panose="02040503050406030204" pitchFamily="18" charset="0"/>
                <a:cs typeface="Times New Roman" panose="02020603050405020304" pitchFamily="18" charset="0"/>
              </a:rPr>
              <a:t>Priorité 2 : </a:t>
            </a:r>
          </a:p>
          <a:p>
            <a:pPr algn="ctr">
              <a:defRPr/>
            </a:pPr>
            <a:r>
              <a:rPr lang="fr-FR" sz="1800" b="0" dirty="0">
                <a:solidFill>
                  <a:schemeClr val="tx1"/>
                </a:solidFill>
                <a:effectLst>
                  <a:outerShdw blurRad="38100" dist="38100" dir="2700000" algn="tl">
                    <a:srgbClr val="000000">
                      <a:alpha val="43137"/>
                    </a:srgbClr>
                  </a:outerShdw>
                </a:effectLst>
                <a:ea typeface="Calibri" panose="020F0502020204030204" pitchFamily="34" charset="0"/>
              </a:rPr>
              <a:t>Faire de la Nouvelle-Aquitaine une région exemplaire en matière de promotion de l’activité physique des jeunes en mobilisant les acteurs</a:t>
            </a:r>
            <a:endParaRPr kumimoji="0" lang="fr-FR" sz="1800" b="0" i="0" u="none" strike="noStrike" kern="1200" cap="none" spc="0" normalizeH="0" baseline="0" noProof="0" dirty="0">
              <a:ln>
                <a:noFill/>
              </a:ln>
              <a:solidFill>
                <a:srgbClr val="FF0000"/>
              </a:solidFill>
              <a:effectLst/>
              <a:uLnTx/>
              <a:uFillTx/>
              <a:latin typeface="Aptos" panose="02110004020202020204"/>
              <a:ea typeface="Cambria" panose="02040503050406030204" pitchFamily="18" charset="0"/>
              <a:cs typeface="Times New Roman" panose="02020603050405020304" pitchFamily="18" charset="0"/>
            </a:endParaRPr>
          </a:p>
        </p:txBody>
      </p:sp>
      <p:sp>
        <p:nvSpPr>
          <p:cNvPr id="9" name="ZoneTexte 8">
            <a:extLst>
              <a:ext uri="{FF2B5EF4-FFF2-40B4-BE49-F238E27FC236}">
                <a16:creationId xmlns:a16="http://schemas.microsoft.com/office/drawing/2014/main" id="{142F9E90-66A0-174B-9EEE-073D14B7A961}"/>
              </a:ext>
            </a:extLst>
          </p:cNvPr>
          <p:cNvSpPr txBox="1"/>
          <p:nvPr/>
        </p:nvSpPr>
        <p:spPr>
          <a:xfrm>
            <a:off x="4923163" y="2341904"/>
            <a:ext cx="6384097" cy="3293209"/>
          </a:xfrm>
          <a:prstGeom prst="rect">
            <a:avLst/>
          </a:prstGeom>
          <a:noFill/>
          <a:ln>
            <a:solidFill>
              <a:schemeClr val="tx1"/>
            </a:solidFill>
          </a:ln>
        </p:spPr>
        <p:txBody>
          <a:bodyPr wrap="square">
            <a:spAutoFit/>
          </a:bodyPr>
          <a:lstStyle/>
          <a:p>
            <a:pPr marL="285750" indent="-285750" algn="just">
              <a:buFont typeface="Wingdings" panose="05000000000000000000" pitchFamily="2" charset="2"/>
              <a:buChar char="Ø"/>
            </a:pPr>
            <a:r>
              <a:rPr kumimoji="0" lang="fr-FR" sz="16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Résultats</a:t>
            </a:r>
            <a:r>
              <a:rPr kumimoji="0" lang="fr-FR" sz="1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 </a:t>
            </a:r>
            <a:r>
              <a:rPr lang="fr-FR" sz="1400" b="1" dirty="0">
                <a:solidFill>
                  <a:srgbClr val="C00000"/>
                </a:solidFill>
                <a:latin typeface="Calibri" panose="020F0502020204030204" pitchFamily="34" charset="0"/>
                <a:ea typeface="Calibri" panose="020F0502020204030204" pitchFamily="34" charset="0"/>
                <a:cs typeface="Calibri" panose="020F0502020204030204" pitchFamily="34" charset="0"/>
              </a:rPr>
              <a:t>22 projets éligibles à l’AMI PREVA’NA 2024 </a:t>
            </a:r>
            <a:r>
              <a:rPr lang="fr-FR" sz="1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p>
          <a:p>
            <a:pPr algn="just"/>
            <a:endParaRPr lang="fr-FR" sz="1200" dirty="0">
              <a:latin typeface="Arial" panose="020B0604020202020204" pitchFamily="34" charset="0"/>
              <a:ea typeface="Calibri" panose="020F0502020204030204" pitchFamily="34" charset="0"/>
              <a:cs typeface="Arial" panose="020B0604020202020204" pitchFamily="34" charset="0"/>
            </a:endParaRPr>
          </a:p>
          <a:p>
            <a:pPr marL="171450" lvl="0" indent="-171450" algn="just">
              <a:buFontTx/>
              <a:buChar char="-"/>
            </a:pPr>
            <a:r>
              <a:rPr lang="fr-FR" sz="12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Dont </a:t>
            </a:r>
            <a:r>
              <a:rPr lang="fr-FR" sz="12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12 </a:t>
            </a:r>
            <a:r>
              <a:rPr lang="fr-FR" sz="1200" b="1" dirty="0">
                <a:latin typeface="Arial" panose="020B0604020202020204" pitchFamily="34" charset="0"/>
                <a:ea typeface="Calibri" panose="020F0502020204030204" pitchFamily="34" charset="0"/>
                <a:cs typeface="Arial" panose="020B0604020202020204" pitchFamily="34" charset="0"/>
              </a:rPr>
              <a:t>Mission locale</a:t>
            </a:r>
            <a:r>
              <a:rPr lang="fr-FR" sz="1200" dirty="0">
                <a:latin typeface="Arial" panose="020B0604020202020204" pitchFamily="34" charset="0"/>
                <a:ea typeface="Calibri" panose="020F0502020204030204" pitchFamily="34" charset="0"/>
                <a:cs typeface="Arial" panose="020B0604020202020204" pitchFamily="34" charset="0"/>
              </a:rPr>
              <a:t>, 1 Maison des Adolescents, 1 MFR, la Chaire sport santé, l’Association Hope Team East, l’Association Jeune et Rose, l’Institut Bergonié, la Maison pour tous Léo Lagrange, l’Association Addiction France et 1 Maison sport santé.</a:t>
            </a:r>
          </a:p>
          <a:p>
            <a:pPr lvl="0" algn="just"/>
            <a:endParaRPr lang="fr-FR" sz="1200" dirty="0">
              <a:latin typeface="Arial" panose="020B0604020202020204" pitchFamily="34" charset="0"/>
              <a:ea typeface="Calibri" panose="020F0502020204030204" pitchFamily="34" charset="0"/>
              <a:cs typeface="Arial" panose="020B0604020202020204" pitchFamily="34" charset="0"/>
            </a:endParaRPr>
          </a:p>
          <a:p>
            <a:pPr marL="171450" lvl="0" indent="-171450" algn="just">
              <a:buFont typeface="Wingdings" panose="05000000000000000000" pitchFamily="2" charset="2"/>
              <a:buChar char="ð"/>
            </a:pPr>
            <a:r>
              <a:rPr lang="fr-FR" sz="1200" b="1" dirty="0">
                <a:latin typeface="Arial" panose="020B0604020202020204" pitchFamily="34" charset="0"/>
                <a:ea typeface="Calibri" panose="020F0502020204030204" pitchFamily="34" charset="0"/>
                <a:cs typeface="Arial" panose="020B0604020202020204" pitchFamily="34" charset="0"/>
              </a:rPr>
              <a:t>Soit au total 577 122 euros. </a:t>
            </a:r>
          </a:p>
          <a:p>
            <a:pPr marL="171450" lvl="0" indent="-171450" algn="just">
              <a:buFont typeface="Wingdings" panose="05000000000000000000" pitchFamily="2" charset="2"/>
              <a:buChar char="ð"/>
            </a:pPr>
            <a:endParaRPr lang="fr-FR" sz="1200" b="1"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lvl="0" indent="0" algn="just">
              <a:buFont typeface="Wingdings" panose="05000000000000000000" pitchFamily="2" charset="2"/>
              <a:buNone/>
            </a:pPr>
            <a:r>
              <a:rPr lang="fr-FR" sz="1200" b="1" dirty="0">
                <a:solidFill>
                  <a:srgbClr val="C00000"/>
                </a:solidFill>
                <a:latin typeface="Arial" panose="020B0604020202020204" pitchFamily="34" charset="0"/>
                <a:ea typeface="Calibri" panose="020F0502020204030204" pitchFamily="34" charset="0"/>
                <a:cs typeface="Arial" panose="020B0604020202020204" pitchFamily="34" charset="0"/>
              </a:rPr>
              <a:t>Environ 10 000 jeunes ont pu bénéficier de ces programmes de promotion de l’activité physique en 2024.</a:t>
            </a:r>
          </a:p>
          <a:p>
            <a:pPr marL="0" lvl="0" indent="0" algn="just">
              <a:buFont typeface="Wingdings" panose="05000000000000000000" pitchFamily="2" charset="2"/>
              <a:buNone/>
            </a:pPr>
            <a:endParaRPr lang="fr-FR" sz="1200" b="1" dirty="0">
              <a:latin typeface="Arial" panose="020B0604020202020204" pitchFamily="34" charset="0"/>
              <a:ea typeface="Calibri" panose="020F0502020204030204" pitchFamily="34" charset="0"/>
              <a:cs typeface="Arial" panose="020B0604020202020204" pitchFamily="34" charset="0"/>
            </a:endParaRPr>
          </a:p>
          <a:p>
            <a:pPr marL="0" lvl="0" indent="0" algn="just">
              <a:buFont typeface="Wingdings" panose="05000000000000000000" pitchFamily="2" charset="2"/>
              <a:buNone/>
            </a:pPr>
            <a:r>
              <a:rPr lang="fr-FR" sz="1200" b="1" dirty="0">
                <a:effectLst/>
                <a:latin typeface="Arial" panose="020B0604020202020204" pitchFamily="34" charset="0"/>
                <a:ea typeface="Calibri" panose="020F0502020204030204" pitchFamily="34" charset="0"/>
                <a:cs typeface="Arial" panose="020B0604020202020204" pitchFamily="34" charset="0"/>
              </a:rPr>
              <a:t>Tous ces projets relèvent de la Priorité 2 de l’AMI PREVA’NA </a:t>
            </a:r>
            <a:r>
              <a:rPr lang="fr-FR" sz="1200" dirty="0">
                <a:effectLst/>
                <a:latin typeface="Arial" panose="020B0604020202020204" pitchFamily="34" charset="0"/>
                <a:ea typeface="Calibri" panose="020F0502020204030204" pitchFamily="34" charset="0"/>
                <a:cs typeface="Arial" panose="020B0604020202020204" pitchFamily="34" charset="0"/>
              </a:rPr>
              <a:t>: </a:t>
            </a:r>
            <a:r>
              <a:rPr lang="fr-FR" sz="1200" i="1" dirty="0">
                <a:effectLst/>
                <a:latin typeface="Arial" panose="020B0604020202020204" pitchFamily="34" charset="0"/>
                <a:ea typeface="Calibri" panose="020F0502020204030204" pitchFamily="34" charset="0"/>
                <a:cs typeface="Arial" panose="020B0604020202020204" pitchFamily="34" charset="0"/>
              </a:rPr>
              <a:t>« Tu bouges t’es bien ! » : Faciliter l’accès des jeunes à l’activité physique, en ciblant les plus éloignés de la pratique afin de diminuer leur sédentarité. </a:t>
            </a:r>
          </a:p>
          <a:p>
            <a:pPr marL="0" lvl="0" indent="0" algn="just">
              <a:buFont typeface="Wingdings" panose="05000000000000000000" pitchFamily="2" charset="2"/>
              <a:buNone/>
            </a:pPr>
            <a:r>
              <a:rPr lang="fr-FR" sz="1200" i="0" dirty="0">
                <a:effectLst/>
                <a:latin typeface="Arial" panose="020B0604020202020204" pitchFamily="34" charset="0"/>
                <a:ea typeface="Calibri" panose="020F0502020204030204" pitchFamily="34" charset="0"/>
                <a:cs typeface="Arial" panose="020B0604020202020204" pitchFamily="34" charset="0"/>
              </a:rPr>
              <a:t>Dans ce cadre, les structures ont mis en place des programmes de promotion de l’AP qui enrichissent leur offre de service avec un véritable effet de transformation de leur approche de l’AP comme un déterminant de la santé des publics accompagnés.</a:t>
            </a:r>
            <a:endParaRPr kumimoji="0" lang="fr-FR" sz="1600" b="0" i="0" u="none" strike="noStrike" kern="1200" cap="none" spc="0" normalizeH="0" baseline="0" noProof="0" dirty="0">
              <a:ln>
                <a:noFill/>
              </a:ln>
              <a:solidFill>
                <a:prstClr val="black"/>
              </a:solidFill>
              <a:effectLst/>
              <a:uLnTx/>
              <a:uFillTx/>
              <a:latin typeface="Aptos" panose="02110004020202020204"/>
              <a:ea typeface="Cambria" panose="02040503050406030204" pitchFamily="18" charset="0"/>
              <a:cs typeface="Times New Roman" panose="02020603050405020304" pitchFamily="18" charset="0"/>
            </a:endParaRPr>
          </a:p>
        </p:txBody>
      </p:sp>
      <p:sp>
        <p:nvSpPr>
          <p:cNvPr id="15" name="ZoneTexte 14">
            <a:extLst>
              <a:ext uri="{FF2B5EF4-FFF2-40B4-BE49-F238E27FC236}">
                <a16:creationId xmlns:a16="http://schemas.microsoft.com/office/drawing/2014/main" id="{FD44E42E-D523-FF79-A969-4604E2B1E976}"/>
              </a:ext>
            </a:extLst>
          </p:cNvPr>
          <p:cNvSpPr txBox="1"/>
          <p:nvPr/>
        </p:nvSpPr>
        <p:spPr>
          <a:xfrm>
            <a:off x="6665751" y="1037158"/>
            <a:ext cx="5113178" cy="1200329"/>
          </a:xfrm>
          <a:prstGeom prst="rect">
            <a:avLst/>
          </a:prstGeom>
          <a:noFill/>
          <a:ln>
            <a:solidFill>
              <a:schemeClr val="tx1"/>
            </a:solidFill>
          </a:ln>
        </p:spPr>
        <p:txBody>
          <a:bodyPr wrap="square">
            <a:spAutoFit/>
          </a:bodyPr>
          <a:lstStyle/>
          <a:p>
            <a:pPr algn="just">
              <a:spcAft>
                <a:spcPts val="1000"/>
              </a:spcAft>
              <a:defRPr/>
            </a:pPr>
            <a:r>
              <a:rPr kumimoji="0" lang="fr-FR" sz="1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Action 2</a:t>
            </a: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 </a:t>
            </a:r>
            <a:r>
              <a:rPr lang="fr-FR" sz="1800" b="1" dirty="0">
                <a:effectLst/>
                <a:latin typeface="Calibri" panose="020F0502020204030204" pitchFamily="34" charset="0"/>
                <a:ea typeface="Cambria" panose="02040503050406030204" pitchFamily="18" charset="0"/>
                <a:cs typeface="Calibri" panose="020F0502020204030204" pitchFamily="34" charset="0"/>
              </a:rPr>
              <a:t>Agir sur les comportements des jeunes en soutenant des actions de promotion de la santé par l’Activité Physique dans le cadre de l’AMI PREVA’NA 2024-2028.</a:t>
            </a:r>
            <a:endPar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5" name="ZoneTexte 4">
            <a:extLst>
              <a:ext uri="{FF2B5EF4-FFF2-40B4-BE49-F238E27FC236}">
                <a16:creationId xmlns:a16="http://schemas.microsoft.com/office/drawing/2014/main" id="{0185D859-BA68-A203-39E1-308267A40CE8}"/>
              </a:ext>
            </a:extLst>
          </p:cNvPr>
          <p:cNvSpPr txBox="1"/>
          <p:nvPr/>
        </p:nvSpPr>
        <p:spPr>
          <a:xfrm>
            <a:off x="713874" y="6330349"/>
            <a:ext cx="78967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Partenaires : Rectorats, ARS</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DRAJES</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ARML</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ARDIR</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fr-FR" sz="14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30" name="Tableau 29">
            <a:extLst>
              <a:ext uri="{FF2B5EF4-FFF2-40B4-BE49-F238E27FC236}">
                <a16:creationId xmlns:a16="http://schemas.microsoft.com/office/drawing/2014/main" id="{342B73BD-15D2-2328-6A0D-613E713B597D}"/>
              </a:ext>
            </a:extLst>
          </p:cNvPr>
          <p:cNvGraphicFramePr>
            <a:graphicFrameLocks noGrp="1"/>
          </p:cNvGraphicFramePr>
          <p:nvPr>
            <p:extLst>
              <p:ext uri="{D42A27DB-BD31-4B8C-83A1-F6EECF244321}">
                <p14:modId xmlns:p14="http://schemas.microsoft.com/office/powerpoint/2010/main" val="3880886684"/>
              </p:ext>
            </p:extLst>
          </p:nvPr>
        </p:nvGraphicFramePr>
        <p:xfrm>
          <a:off x="1620981" y="3068280"/>
          <a:ext cx="2076729" cy="782817"/>
        </p:xfrm>
        <a:graphic>
          <a:graphicData uri="http://schemas.openxmlformats.org/drawingml/2006/table">
            <a:tbl>
              <a:tblPr firstRow="1" bandRow="1">
                <a:tableStyleId>{073A0DAA-6AF3-43AB-8588-CEC1D06C72B9}</a:tableStyleId>
              </a:tblPr>
              <a:tblGrid>
                <a:gridCol w="2076729">
                  <a:extLst>
                    <a:ext uri="{9D8B030D-6E8A-4147-A177-3AD203B41FA5}">
                      <a16:colId xmlns:a16="http://schemas.microsoft.com/office/drawing/2014/main" val="1990037720"/>
                    </a:ext>
                  </a:extLst>
                </a:gridCol>
              </a:tblGrid>
              <a:tr h="2576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bg1"/>
                          </a:solidFill>
                          <a:effectLst/>
                          <a:latin typeface="Calibri" panose="020F0502020204030204" pitchFamily="34" charset="0"/>
                          <a:ea typeface="Calibri" panose="020F0502020204030204" pitchFamily="34" charset="0"/>
                        </a:rPr>
                        <a:t>Calendrier 2024-2025</a:t>
                      </a:r>
                      <a:endParaRPr lang="fr-FR" sz="1200" b="1" dirty="0">
                        <a:solidFill>
                          <a:schemeClr val="bg1"/>
                        </a:solidFill>
                      </a:endParaRPr>
                    </a:p>
                  </a:txBody>
                  <a:tcPr>
                    <a:solidFill>
                      <a:srgbClr val="C00000"/>
                    </a:solidFill>
                  </a:tcPr>
                </a:tc>
                <a:extLst>
                  <a:ext uri="{0D108BD9-81ED-4DB2-BD59-A6C34878D82A}">
                    <a16:rowId xmlns:a16="http://schemas.microsoft.com/office/drawing/2014/main" val="1190440470"/>
                  </a:ext>
                </a:extLst>
              </a:tr>
              <a:tr h="508497">
                <a:tc>
                  <a:txBody>
                    <a:bodyPr/>
                    <a:lstStyle/>
                    <a:p>
                      <a:pPr marL="285750" indent="-285750">
                        <a:spcAft>
                          <a:spcPts val="1000"/>
                        </a:spcAft>
                        <a:buFontTx/>
                        <a:buChar char="-"/>
                      </a:pPr>
                      <a:r>
                        <a:rPr lang="fr-FR" sz="1400" dirty="0">
                          <a:effectLst/>
                          <a:latin typeface="+mn-lt"/>
                          <a:ea typeface="Cambria" panose="02040503050406030204" pitchFamily="18" charset="0"/>
                          <a:cs typeface="Arial" panose="020B0604020202020204" pitchFamily="34" charset="0"/>
                        </a:rPr>
                        <a:t>AMI PREVA’NA 2024.</a:t>
                      </a:r>
                    </a:p>
                  </a:txBody>
                  <a:tcPr>
                    <a:solidFill>
                      <a:schemeClr val="bg2"/>
                    </a:solidFill>
                  </a:tcPr>
                </a:tc>
                <a:extLst>
                  <a:ext uri="{0D108BD9-81ED-4DB2-BD59-A6C34878D82A}">
                    <a16:rowId xmlns:a16="http://schemas.microsoft.com/office/drawing/2014/main" val="4219211103"/>
                  </a:ext>
                </a:extLst>
              </a:tr>
            </a:tbl>
          </a:graphicData>
        </a:graphic>
      </p:graphicFrame>
      <p:sp>
        <p:nvSpPr>
          <p:cNvPr id="46" name="Flèche : virage 45">
            <a:extLst>
              <a:ext uri="{FF2B5EF4-FFF2-40B4-BE49-F238E27FC236}">
                <a16:creationId xmlns:a16="http://schemas.microsoft.com/office/drawing/2014/main" id="{5D4B473D-6C51-7E27-083D-9F651856E770}"/>
              </a:ext>
            </a:extLst>
          </p:cNvPr>
          <p:cNvSpPr/>
          <p:nvPr/>
        </p:nvSpPr>
        <p:spPr>
          <a:xfrm rot="10800000">
            <a:off x="11307260" y="2968723"/>
            <a:ext cx="706785" cy="691947"/>
          </a:xfrm>
          <a:prstGeom prst="ben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sp>
        <p:nvSpPr>
          <p:cNvPr id="47" name="Flèche : droite 46">
            <a:extLst>
              <a:ext uri="{FF2B5EF4-FFF2-40B4-BE49-F238E27FC236}">
                <a16:creationId xmlns:a16="http://schemas.microsoft.com/office/drawing/2014/main" id="{A5033412-8FB8-EA5C-DAD2-0B85FE72BF24}"/>
              </a:ext>
            </a:extLst>
          </p:cNvPr>
          <p:cNvSpPr/>
          <p:nvPr/>
        </p:nvSpPr>
        <p:spPr>
          <a:xfrm>
            <a:off x="4138773" y="1680079"/>
            <a:ext cx="2323965" cy="33981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sp>
        <p:nvSpPr>
          <p:cNvPr id="48" name="Flèche : droite 47">
            <a:extLst>
              <a:ext uri="{FF2B5EF4-FFF2-40B4-BE49-F238E27FC236}">
                <a16:creationId xmlns:a16="http://schemas.microsoft.com/office/drawing/2014/main" id="{0F0FDC68-37EA-D562-0236-F69288A9070D}"/>
              </a:ext>
            </a:extLst>
          </p:cNvPr>
          <p:cNvSpPr/>
          <p:nvPr/>
        </p:nvSpPr>
        <p:spPr>
          <a:xfrm rot="10800000">
            <a:off x="3805432" y="3125768"/>
            <a:ext cx="968130" cy="37785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sp>
        <p:nvSpPr>
          <p:cNvPr id="54" name="Flèche : virage 53">
            <a:extLst>
              <a:ext uri="{FF2B5EF4-FFF2-40B4-BE49-F238E27FC236}">
                <a16:creationId xmlns:a16="http://schemas.microsoft.com/office/drawing/2014/main" id="{85615055-858F-CA69-7A6B-0712A58B78C9}"/>
              </a:ext>
            </a:extLst>
          </p:cNvPr>
          <p:cNvSpPr/>
          <p:nvPr/>
        </p:nvSpPr>
        <p:spPr>
          <a:xfrm rot="16200000" flipH="1">
            <a:off x="648926" y="3628461"/>
            <a:ext cx="1097282" cy="460231"/>
          </a:xfrm>
          <a:prstGeom prst="bentArrow">
            <a:avLst>
              <a:gd name="adj1" fmla="val 25000"/>
              <a:gd name="adj2" fmla="val 24324"/>
              <a:gd name="adj3" fmla="val 25000"/>
              <a:gd name="adj4" fmla="val 4375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graphicFrame>
        <p:nvGraphicFramePr>
          <p:cNvPr id="65" name="Tableau 64">
            <a:extLst>
              <a:ext uri="{FF2B5EF4-FFF2-40B4-BE49-F238E27FC236}">
                <a16:creationId xmlns:a16="http://schemas.microsoft.com/office/drawing/2014/main" id="{EB563A29-4B73-2185-DCBF-67A47E1CCC7A}"/>
              </a:ext>
            </a:extLst>
          </p:cNvPr>
          <p:cNvGraphicFramePr>
            <a:graphicFrameLocks noGrp="1"/>
          </p:cNvGraphicFramePr>
          <p:nvPr>
            <p:extLst>
              <p:ext uri="{D42A27DB-BD31-4B8C-83A1-F6EECF244321}">
                <p14:modId xmlns:p14="http://schemas.microsoft.com/office/powerpoint/2010/main" val="416716939"/>
              </p:ext>
            </p:extLst>
          </p:nvPr>
        </p:nvGraphicFramePr>
        <p:xfrm>
          <a:off x="474732" y="4565117"/>
          <a:ext cx="4135368" cy="1097280"/>
        </p:xfrm>
        <a:graphic>
          <a:graphicData uri="http://schemas.openxmlformats.org/drawingml/2006/table">
            <a:tbl>
              <a:tblPr firstRow="1" bandRow="1">
                <a:tableStyleId>{073A0DAA-6AF3-43AB-8588-CEC1D06C72B9}</a:tableStyleId>
              </a:tblPr>
              <a:tblGrid>
                <a:gridCol w="4135368">
                  <a:extLst>
                    <a:ext uri="{9D8B030D-6E8A-4147-A177-3AD203B41FA5}">
                      <a16:colId xmlns:a16="http://schemas.microsoft.com/office/drawing/2014/main" val="1990037720"/>
                    </a:ext>
                  </a:extLst>
                </a:gridCol>
              </a:tblGrid>
              <a:tr h="1952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bg1"/>
                          </a:solidFill>
                          <a:effectLst/>
                          <a:latin typeface="Calibri" panose="020F0502020204030204" pitchFamily="34" charset="0"/>
                          <a:ea typeface="Calibri" panose="020F0502020204030204" pitchFamily="34" charset="0"/>
                        </a:rPr>
                        <a:t>Les modalités de financements</a:t>
                      </a:r>
                      <a:endParaRPr lang="fr-FR" sz="1200" b="1" dirty="0">
                        <a:solidFill>
                          <a:schemeClr val="bg1"/>
                        </a:solidFill>
                      </a:endParaRPr>
                    </a:p>
                  </a:txBody>
                  <a:tcPr>
                    <a:solidFill>
                      <a:srgbClr val="C00000"/>
                    </a:solidFill>
                  </a:tcPr>
                </a:tc>
                <a:extLst>
                  <a:ext uri="{0D108BD9-81ED-4DB2-BD59-A6C34878D82A}">
                    <a16:rowId xmlns:a16="http://schemas.microsoft.com/office/drawing/2014/main" val="1190440470"/>
                  </a:ext>
                </a:extLst>
              </a:tr>
              <a:tr h="481533">
                <a:tc>
                  <a:txBody>
                    <a:bodyPr/>
                    <a:lstStyle/>
                    <a:p>
                      <a:pPr algn="just">
                        <a:spcAft>
                          <a:spcPts val="1000"/>
                        </a:spcAft>
                      </a:pPr>
                      <a:r>
                        <a:rPr lang="fr-FR" sz="1200" dirty="0">
                          <a:effectLst/>
                          <a:latin typeface="+mn-lt"/>
                          <a:ea typeface="Cambria" panose="02040503050406030204" pitchFamily="18" charset="0"/>
                          <a:cs typeface="Times New Roman" panose="02020603050405020304" pitchFamily="18" charset="0"/>
                        </a:rPr>
                        <a:t>- </a:t>
                      </a:r>
                      <a:r>
                        <a:rPr lang="fr-FR" sz="1200" b="1" dirty="0">
                          <a:effectLst/>
                          <a:latin typeface="+mn-lt"/>
                          <a:ea typeface="Cambria" panose="02040503050406030204" pitchFamily="18" charset="0"/>
                          <a:cs typeface="Times New Roman" panose="02020603050405020304" pitchFamily="18" charset="0"/>
                        </a:rPr>
                        <a:t>AMI PREVA’NA 2024 </a:t>
                      </a:r>
                      <a:r>
                        <a:rPr lang="fr-FR" sz="1200" dirty="0">
                          <a:effectLst/>
                          <a:latin typeface="+mn-lt"/>
                          <a:ea typeface="Cambria" panose="02040503050406030204" pitchFamily="18" charset="0"/>
                          <a:cs typeface="Times New Roman" panose="02020603050405020304" pitchFamily="18" charset="0"/>
                        </a:rPr>
                        <a:t>: </a:t>
                      </a:r>
                      <a:r>
                        <a:rPr lang="fr-FR" sz="1200" b="1" dirty="0">
                          <a:effectLst/>
                          <a:latin typeface="+mn-lt"/>
                          <a:ea typeface="Cambria" panose="02040503050406030204" pitchFamily="18" charset="0"/>
                          <a:cs typeface="Times New Roman" panose="02020603050405020304" pitchFamily="18" charset="0"/>
                        </a:rPr>
                        <a:t>priorité 2</a:t>
                      </a:r>
                      <a:r>
                        <a:rPr lang="fr-FR" sz="1200" dirty="0">
                          <a:effectLst/>
                          <a:latin typeface="+mn-lt"/>
                          <a:ea typeface="Cambria" panose="02040503050406030204" pitchFamily="18" charset="0"/>
                          <a:cs typeface="Times New Roman" panose="02020603050405020304" pitchFamily="18" charset="0"/>
                        </a:rPr>
                        <a:t> : </a:t>
                      </a:r>
                      <a:r>
                        <a:rPr lang="fr-FR" sz="1200" b="1" dirty="0">
                          <a:effectLst/>
                          <a:latin typeface="+mn-lt"/>
                          <a:ea typeface="Cambria" panose="02040503050406030204" pitchFamily="18" charset="0"/>
                          <a:cs typeface="Times New Roman" panose="02020603050405020304" pitchFamily="18" charset="0"/>
                        </a:rPr>
                        <a:t>« Tu bouges t’es bien ! »</a:t>
                      </a:r>
                      <a:r>
                        <a:rPr lang="fr-FR" sz="1200" dirty="0">
                          <a:effectLst/>
                          <a:latin typeface="+mn-lt"/>
                          <a:ea typeface="Cambria" panose="02040503050406030204" pitchFamily="18" charset="0"/>
                          <a:cs typeface="Times New Roman" panose="02020603050405020304" pitchFamily="18" charset="0"/>
                        </a:rPr>
                        <a:t> : Faciliter l’accès des jeunes à l’activité physique, en ciblant les plus éloignés de la pratique afin de diminuer leur sédentarité.</a:t>
                      </a:r>
                      <a:endParaRPr lang="fr-FR" sz="1200" dirty="0">
                        <a:effectLst>
                          <a:outerShdw blurRad="38100" dist="38100" dir="2700000" algn="tl">
                            <a:srgbClr val="000000">
                              <a:alpha val="43137"/>
                            </a:srgbClr>
                          </a:outerShdw>
                        </a:effectLst>
                        <a:latin typeface="+mn-lt"/>
                        <a:ea typeface="Cambria" panose="020405030504060302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219211103"/>
                  </a:ext>
                </a:extLst>
              </a:tr>
            </a:tbl>
          </a:graphicData>
        </a:graphic>
      </p:graphicFrame>
    </p:spTree>
    <p:extLst>
      <p:ext uri="{BB962C8B-B14F-4D97-AF65-F5344CB8AC3E}">
        <p14:creationId xmlns:p14="http://schemas.microsoft.com/office/powerpoint/2010/main" val="3143732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7596"/>
            <a:ext cx="12192000" cy="852755"/>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III – PREMIER BILAN INTERMEDIAIRE 2024-2025 CONCERNANT LE PROGRAMME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REGIONAL « TU BOUGES T’ES BIEN !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98796" y="140136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4" name="Rectangle 13"/>
          <p:cNvSpPr/>
          <p:nvPr/>
        </p:nvSpPr>
        <p:spPr>
          <a:xfrm>
            <a:off x="998796" y="1680460"/>
            <a:ext cx="1133391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D95969DE-0D37-93CF-3FE4-BBF76F236F2D}"/>
              </a:ext>
            </a:extLst>
          </p:cNvPr>
          <p:cNvPicPr>
            <a:picLocks noChangeAspect="1"/>
          </p:cNvPicPr>
          <p:nvPr/>
        </p:nvPicPr>
        <p:blipFill>
          <a:blip r:embed="rId3"/>
          <a:stretch>
            <a:fillRect/>
          </a:stretch>
        </p:blipFill>
        <p:spPr>
          <a:xfrm>
            <a:off x="10290875" y="-304768"/>
            <a:ext cx="2016377" cy="1422598"/>
          </a:xfrm>
          <a:prstGeom prst="rect">
            <a:avLst/>
          </a:prstGeom>
        </p:spPr>
      </p:pic>
      <p:sp>
        <p:nvSpPr>
          <p:cNvPr id="7" name="ZoneTexte 6">
            <a:extLst>
              <a:ext uri="{FF2B5EF4-FFF2-40B4-BE49-F238E27FC236}">
                <a16:creationId xmlns:a16="http://schemas.microsoft.com/office/drawing/2014/main" id="{CD13851F-0D4B-5874-787F-00EE2D39C8E4}"/>
              </a:ext>
            </a:extLst>
          </p:cNvPr>
          <p:cNvSpPr txBox="1"/>
          <p:nvPr/>
        </p:nvSpPr>
        <p:spPr>
          <a:xfrm>
            <a:off x="227923" y="1142733"/>
            <a:ext cx="3780363"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kumimoji="0" lang="fr-FR" sz="1800" b="0" i="0" u="none" strike="noStrike" kern="1200" cap="none" spc="0" normalizeH="0" baseline="0" noProof="0" dirty="0">
                <a:ln>
                  <a:noFill/>
                </a:ln>
                <a:solidFill>
                  <a:srgbClr val="FF0000"/>
                </a:solidFill>
                <a:effectLst/>
                <a:uLnTx/>
                <a:uFillTx/>
                <a:latin typeface="Aptos" panose="02110004020202020204"/>
                <a:ea typeface="Cambria" panose="02040503050406030204" pitchFamily="18" charset="0"/>
                <a:cs typeface="Times New Roman" panose="02020603050405020304" pitchFamily="18" charset="0"/>
              </a:rPr>
              <a:t>Priorité 2 : </a:t>
            </a:r>
          </a:p>
          <a:p>
            <a:pPr algn="ctr">
              <a:defRPr/>
            </a:pPr>
            <a:r>
              <a:rPr lang="fr-FR" sz="1800" b="0" dirty="0">
                <a:solidFill>
                  <a:schemeClr val="tx1"/>
                </a:solidFill>
                <a:effectLst>
                  <a:outerShdw blurRad="38100" dist="38100" dir="2700000" algn="tl">
                    <a:srgbClr val="000000">
                      <a:alpha val="43137"/>
                    </a:srgbClr>
                  </a:outerShdw>
                </a:effectLst>
                <a:ea typeface="Calibri" panose="020F0502020204030204" pitchFamily="34" charset="0"/>
              </a:rPr>
              <a:t>Faire de la Nouvelle-Aquitaine une région exemplaire en matière de promotion de l’activité physique des jeunes en mobilisant les acteurs</a:t>
            </a:r>
            <a:endParaRPr kumimoji="0" lang="fr-FR" sz="1800" b="0" i="0" u="none" strike="noStrike" kern="1200" cap="none" spc="0" normalizeH="0" baseline="0" noProof="0" dirty="0">
              <a:ln>
                <a:noFill/>
              </a:ln>
              <a:solidFill>
                <a:srgbClr val="FF0000"/>
              </a:solidFill>
              <a:effectLst/>
              <a:uLnTx/>
              <a:uFillTx/>
              <a:latin typeface="Aptos" panose="02110004020202020204"/>
              <a:ea typeface="Cambria" panose="02040503050406030204" pitchFamily="18" charset="0"/>
              <a:cs typeface="Times New Roman" panose="02020603050405020304" pitchFamily="18" charset="0"/>
            </a:endParaRPr>
          </a:p>
        </p:txBody>
      </p:sp>
      <p:sp>
        <p:nvSpPr>
          <p:cNvPr id="9" name="ZoneTexte 8">
            <a:extLst>
              <a:ext uri="{FF2B5EF4-FFF2-40B4-BE49-F238E27FC236}">
                <a16:creationId xmlns:a16="http://schemas.microsoft.com/office/drawing/2014/main" id="{142F9E90-66A0-174B-9EEE-073D14B7A961}"/>
              </a:ext>
            </a:extLst>
          </p:cNvPr>
          <p:cNvSpPr txBox="1"/>
          <p:nvPr/>
        </p:nvSpPr>
        <p:spPr>
          <a:xfrm>
            <a:off x="4762289" y="2368043"/>
            <a:ext cx="6536774" cy="2985433"/>
          </a:xfrm>
          <a:prstGeom prst="rect">
            <a:avLst/>
          </a:prstGeom>
          <a:noFill/>
          <a:ln>
            <a:solidFill>
              <a:schemeClr val="tx1"/>
            </a:solidFill>
          </a:ln>
        </p:spPr>
        <p:txBody>
          <a:bodyPr wrap="square">
            <a:spAutoFit/>
          </a:bodyPr>
          <a:lstStyle/>
          <a:p>
            <a:pPr marL="285750" indent="-285750" algn="ctr">
              <a:buFont typeface="Wingdings" panose="05000000000000000000" pitchFamily="2" charset="2"/>
              <a:buChar char="Ø"/>
            </a:pPr>
            <a:r>
              <a:rPr lang="fr-FR" sz="1400" b="1" u="sng" dirty="0">
                <a:effectLst/>
                <a:latin typeface="Calibri" panose="020F0502020204030204" pitchFamily="34" charset="0"/>
                <a:ea typeface="Cambria" panose="02040503050406030204" pitchFamily="18" charset="0"/>
                <a:cs typeface="Times New Roman" panose="02020603050405020304" pitchFamily="18" charset="0"/>
              </a:rPr>
              <a:t>Résultats intermédiaires en 2025 </a:t>
            </a:r>
            <a:r>
              <a:rPr lang="fr-FR" sz="1400" dirty="0">
                <a:effectLst/>
                <a:latin typeface="Calibri" panose="020F0502020204030204" pitchFamily="34" charset="0"/>
                <a:ea typeface="Cambria" panose="02040503050406030204" pitchFamily="18" charset="0"/>
                <a:cs typeface="Times New Roman" panose="02020603050405020304" pitchFamily="18" charset="0"/>
              </a:rPr>
              <a:t>: </a:t>
            </a:r>
          </a:p>
          <a:p>
            <a:endParaRPr lang="fr-FR" sz="1400" b="1" dirty="0">
              <a:solidFill>
                <a:srgbClr val="FF0000"/>
              </a:solidFill>
              <a:latin typeface="Calibri" panose="020F0502020204030204" pitchFamily="34" charset="0"/>
              <a:ea typeface="Cambria" panose="02040503050406030204" pitchFamily="18" charset="0"/>
              <a:cs typeface="Times New Roman" panose="02020603050405020304" pitchFamily="18" charset="0"/>
            </a:endParaRPr>
          </a:p>
          <a:p>
            <a:r>
              <a:rPr lang="fr-FR" sz="1200" b="1" dirty="0">
                <a:solidFill>
                  <a:srgbClr val="C00000"/>
                </a:solidFill>
                <a:latin typeface="Arial" panose="020B0604020202020204" pitchFamily="34" charset="0"/>
                <a:ea typeface="Calibri" panose="020F0502020204030204" pitchFamily="34" charset="0"/>
                <a:cs typeface="Arial" panose="020B0604020202020204" pitchFamily="34" charset="0"/>
              </a:rPr>
              <a:t>13 projets éligibles à la première période de dépôt de l’AMI PREVA’NA 2025 </a:t>
            </a:r>
            <a:r>
              <a:rPr lang="fr-FR" sz="1200" dirty="0">
                <a:solidFill>
                  <a:srgbClr val="C00000"/>
                </a:solidFill>
                <a:latin typeface="Arial" panose="020B0604020202020204" pitchFamily="34" charset="0"/>
                <a:ea typeface="Calibri" panose="020F0502020204030204" pitchFamily="34" charset="0"/>
                <a:cs typeface="Arial" panose="020B0604020202020204" pitchFamily="34" charset="0"/>
              </a:rPr>
              <a:t>: </a:t>
            </a:r>
          </a:p>
          <a:p>
            <a:endParaRPr lang="fr-FR" sz="1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lvl="0"/>
            <a:r>
              <a:rPr lang="fr-FR" sz="12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Dont 9 missions locales, l’Association </a:t>
            </a:r>
            <a:r>
              <a:rPr lang="fr-FR"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Promotion </a:t>
            </a:r>
            <a:r>
              <a:rPr lang="fr-FR"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Santé Nouvelle Aquitaine, l’Association Addictions France Nouvelle-Aquitaine, 1 Microlycée et 1 EREA  </a:t>
            </a:r>
            <a:r>
              <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pour un montant de</a:t>
            </a:r>
            <a:r>
              <a:rPr lang="fr-FR" sz="1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351 608,72€.</a:t>
            </a:r>
          </a:p>
          <a:p>
            <a:endParaRPr lang="fr-FR" sz="1200" dirty="0">
              <a:effectLst/>
              <a:latin typeface="Calibri" panose="020F0502020204030204" pitchFamily="34" charset="0"/>
              <a:ea typeface="Calibri" panose="020F0502020204030204" pitchFamily="34" charset="0"/>
              <a:cs typeface="Arial" panose="020B0604020202020204" pitchFamily="34" charset="0"/>
            </a:endParaRPr>
          </a:p>
          <a:p>
            <a:r>
              <a:rPr lang="fr-FR" sz="1400" dirty="0">
                <a:effectLst/>
                <a:latin typeface="Calibri" panose="020F0502020204030204" pitchFamily="34" charset="0"/>
                <a:ea typeface="Calibri" panose="020F0502020204030204" pitchFamily="34" charset="0"/>
                <a:cs typeface="Arial" panose="020B0604020202020204" pitchFamily="34" charset="0"/>
              </a:rPr>
              <a:t>Les projets aux seins des deux Lycées ont fait l’objet d’un travail partenarial avec les Référents jeunesses.</a:t>
            </a:r>
            <a:endParaRPr lang="fr-FR" sz="1400" dirty="0">
              <a:latin typeface="Arial" panose="020B0604020202020204" pitchFamily="34" charset="0"/>
              <a:ea typeface="Calibri" panose="020F0502020204030204" pitchFamily="34" charset="0"/>
              <a:cs typeface="Arial" panose="020B0604020202020204" pitchFamily="34" charset="0"/>
            </a:endParaRPr>
          </a:p>
          <a:p>
            <a:pPr lvl="1"/>
            <a:endParaRPr lang="fr-FR" sz="1200" dirty="0">
              <a:latin typeface="Arial" panose="020B0604020202020204" pitchFamily="34" charset="0"/>
              <a:ea typeface="Calibri" panose="020F0502020204030204" pitchFamily="34" charset="0"/>
              <a:cs typeface="Arial" panose="020B0604020202020204" pitchFamily="34" charset="0"/>
            </a:endParaRPr>
          </a:p>
          <a:p>
            <a:pPr marL="171450" lvl="0" indent="-171450">
              <a:buFont typeface="Wingdings" panose="05000000000000000000" pitchFamily="2" charset="2"/>
              <a:buChar char="ð"/>
            </a:pPr>
            <a:r>
              <a:rPr lang="fr-FR" sz="1200" b="1" dirty="0">
                <a:effectLst/>
                <a:latin typeface="Arial" panose="020B0604020202020204" pitchFamily="34" charset="0"/>
                <a:ea typeface="Calibri" panose="020F0502020204030204" pitchFamily="34" charset="0"/>
                <a:cs typeface="Arial" panose="020B0604020202020204" pitchFamily="34" charset="0"/>
              </a:rPr>
              <a:t>Tous ces projets relèvent de la Priorité 2 de l’AMI PREVA’NA </a:t>
            </a:r>
            <a:r>
              <a:rPr lang="fr-FR" sz="1200" dirty="0">
                <a:effectLst/>
                <a:latin typeface="Arial" panose="020B0604020202020204" pitchFamily="34" charset="0"/>
                <a:ea typeface="Calibri" panose="020F0502020204030204" pitchFamily="34" charset="0"/>
                <a:cs typeface="Arial" panose="020B0604020202020204" pitchFamily="34" charset="0"/>
              </a:rPr>
              <a:t>: </a:t>
            </a:r>
            <a:r>
              <a:rPr lang="fr-FR" sz="1200" i="1" dirty="0">
                <a:effectLst/>
                <a:latin typeface="Arial" panose="020B0604020202020204" pitchFamily="34" charset="0"/>
                <a:ea typeface="Calibri" panose="020F0502020204030204" pitchFamily="34" charset="0"/>
                <a:cs typeface="Arial" panose="020B0604020202020204" pitchFamily="34" charset="0"/>
              </a:rPr>
              <a:t>« Tu bouges t’es bien ! » : Faciliter l’accès des jeunes à l’activité physique, en ciblant les plus éloignés de la pratique afin de diminuer leur sédentarité.</a:t>
            </a:r>
            <a:endParaRPr lang="fr-FR" sz="1200" dirty="0"/>
          </a:p>
          <a:p>
            <a:pPr algn="just"/>
            <a:endParaRPr lang="fr-FR" sz="1200" dirty="0">
              <a:latin typeface="Arial" panose="020B0604020202020204" pitchFamily="34" charset="0"/>
              <a:ea typeface="Calibri" panose="020F050202020403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FD44E42E-D523-FF79-A969-4604E2B1E976}"/>
              </a:ext>
            </a:extLst>
          </p:cNvPr>
          <p:cNvSpPr txBox="1"/>
          <p:nvPr/>
        </p:nvSpPr>
        <p:spPr>
          <a:xfrm>
            <a:off x="6696626" y="1123396"/>
            <a:ext cx="5113178" cy="1077218"/>
          </a:xfrm>
          <a:prstGeom prst="rect">
            <a:avLst/>
          </a:prstGeom>
          <a:noFill/>
          <a:ln>
            <a:solidFill>
              <a:schemeClr val="tx1"/>
            </a:solidFill>
          </a:ln>
        </p:spPr>
        <p:txBody>
          <a:bodyPr wrap="square">
            <a:spAutoFit/>
          </a:bodyPr>
          <a:lstStyle/>
          <a:p>
            <a:pPr algn="just">
              <a:spcAft>
                <a:spcPts val="1000"/>
              </a:spcAft>
              <a:defRPr/>
            </a:pPr>
            <a:r>
              <a:rPr kumimoji="0" lang="fr-FR" sz="16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Action 2</a:t>
            </a:r>
            <a:r>
              <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fr-FR" sz="1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fr-FR" sz="1600" b="1" dirty="0">
                <a:effectLst/>
                <a:latin typeface="Calibri" panose="020F0502020204030204" pitchFamily="34" charset="0"/>
                <a:ea typeface="Cambria" panose="02040503050406030204" pitchFamily="18" charset="0"/>
                <a:cs typeface="Calibri" panose="020F0502020204030204" pitchFamily="34" charset="0"/>
              </a:rPr>
              <a:t>Agir sur les comportements des jeunes en soutenant des actions de promotion de la santé par l’Activité Physique dans le cadre de l’AMI PREVA’NA 2024-2028.</a:t>
            </a:r>
            <a:endParaRPr kumimoji="0" lang="fr-FR" sz="1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5" name="ZoneTexte 4">
            <a:extLst>
              <a:ext uri="{FF2B5EF4-FFF2-40B4-BE49-F238E27FC236}">
                <a16:creationId xmlns:a16="http://schemas.microsoft.com/office/drawing/2014/main" id="{0185D859-BA68-A203-39E1-308267A40CE8}"/>
              </a:ext>
            </a:extLst>
          </p:cNvPr>
          <p:cNvSpPr txBox="1"/>
          <p:nvPr/>
        </p:nvSpPr>
        <p:spPr>
          <a:xfrm>
            <a:off x="713874" y="6155203"/>
            <a:ext cx="78967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Partenaires : Rectorats, ARS</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DRAJES</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ARML</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ARDIR</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fr-FR" sz="14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30" name="Tableau 29">
            <a:extLst>
              <a:ext uri="{FF2B5EF4-FFF2-40B4-BE49-F238E27FC236}">
                <a16:creationId xmlns:a16="http://schemas.microsoft.com/office/drawing/2014/main" id="{342B73BD-15D2-2328-6A0D-613E713B597D}"/>
              </a:ext>
            </a:extLst>
          </p:cNvPr>
          <p:cNvGraphicFramePr>
            <a:graphicFrameLocks noGrp="1"/>
          </p:cNvGraphicFramePr>
          <p:nvPr>
            <p:extLst>
              <p:ext uri="{D42A27DB-BD31-4B8C-83A1-F6EECF244321}">
                <p14:modId xmlns:p14="http://schemas.microsoft.com/office/powerpoint/2010/main" val="692335491"/>
              </p:ext>
            </p:extLst>
          </p:nvPr>
        </p:nvGraphicFramePr>
        <p:xfrm>
          <a:off x="1449845" y="3058395"/>
          <a:ext cx="1671747" cy="792480"/>
        </p:xfrm>
        <a:graphic>
          <a:graphicData uri="http://schemas.openxmlformats.org/drawingml/2006/table">
            <a:tbl>
              <a:tblPr firstRow="1" bandRow="1">
                <a:tableStyleId>{073A0DAA-6AF3-43AB-8588-CEC1D06C72B9}</a:tableStyleId>
              </a:tblPr>
              <a:tblGrid>
                <a:gridCol w="1671747">
                  <a:extLst>
                    <a:ext uri="{9D8B030D-6E8A-4147-A177-3AD203B41FA5}">
                      <a16:colId xmlns:a16="http://schemas.microsoft.com/office/drawing/2014/main" val="1990037720"/>
                    </a:ext>
                  </a:extLst>
                </a:gridCol>
              </a:tblGrid>
              <a:tr h="164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bg1"/>
                          </a:solidFill>
                          <a:effectLst/>
                          <a:latin typeface="Calibri" panose="020F0502020204030204" pitchFamily="34" charset="0"/>
                          <a:ea typeface="Calibri" panose="020F0502020204030204" pitchFamily="34" charset="0"/>
                        </a:rPr>
                        <a:t>Calendrier 2024-2025</a:t>
                      </a:r>
                      <a:endParaRPr lang="fr-FR" sz="1200" b="1" dirty="0">
                        <a:solidFill>
                          <a:schemeClr val="bg1"/>
                        </a:solidFill>
                      </a:endParaRPr>
                    </a:p>
                  </a:txBody>
                  <a:tcPr>
                    <a:solidFill>
                      <a:srgbClr val="C00000"/>
                    </a:solidFill>
                  </a:tcPr>
                </a:tc>
                <a:extLst>
                  <a:ext uri="{0D108BD9-81ED-4DB2-BD59-A6C34878D82A}">
                    <a16:rowId xmlns:a16="http://schemas.microsoft.com/office/drawing/2014/main" val="1190440470"/>
                  </a:ext>
                </a:extLst>
              </a:tr>
              <a:tr h="467262">
                <a:tc>
                  <a:txBody>
                    <a:bodyPr/>
                    <a:lstStyle/>
                    <a:p>
                      <a:pPr marL="0" indent="0" algn="ctr">
                        <a:spcAft>
                          <a:spcPts val="1000"/>
                        </a:spcAft>
                        <a:buFontTx/>
                        <a:buNone/>
                      </a:pPr>
                      <a:r>
                        <a:rPr lang="fr-FR" sz="1400" dirty="0">
                          <a:effectLst/>
                          <a:latin typeface="+mn-lt"/>
                          <a:ea typeface="Cambria" panose="02040503050406030204" pitchFamily="18" charset="0"/>
                          <a:cs typeface="Arial" panose="020B0604020202020204" pitchFamily="34" charset="0"/>
                        </a:rPr>
                        <a:t>AMI PREVA’NA 2025</a:t>
                      </a:r>
                    </a:p>
                  </a:txBody>
                  <a:tcPr>
                    <a:solidFill>
                      <a:schemeClr val="bg2"/>
                    </a:solidFill>
                  </a:tcPr>
                </a:tc>
                <a:extLst>
                  <a:ext uri="{0D108BD9-81ED-4DB2-BD59-A6C34878D82A}">
                    <a16:rowId xmlns:a16="http://schemas.microsoft.com/office/drawing/2014/main" val="4219211103"/>
                  </a:ext>
                </a:extLst>
              </a:tr>
            </a:tbl>
          </a:graphicData>
        </a:graphic>
      </p:graphicFrame>
      <p:sp>
        <p:nvSpPr>
          <p:cNvPr id="46" name="Flèche : virage 45">
            <a:extLst>
              <a:ext uri="{FF2B5EF4-FFF2-40B4-BE49-F238E27FC236}">
                <a16:creationId xmlns:a16="http://schemas.microsoft.com/office/drawing/2014/main" id="{5D4B473D-6C51-7E27-083D-9F651856E770}"/>
              </a:ext>
            </a:extLst>
          </p:cNvPr>
          <p:cNvSpPr/>
          <p:nvPr/>
        </p:nvSpPr>
        <p:spPr>
          <a:xfrm rot="10800000">
            <a:off x="11418057" y="2968723"/>
            <a:ext cx="706785" cy="691947"/>
          </a:xfrm>
          <a:prstGeom prst="ben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sp>
        <p:nvSpPr>
          <p:cNvPr id="47" name="Flèche : droite 46">
            <a:extLst>
              <a:ext uri="{FF2B5EF4-FFF2-40B4-BE49-F238E27FC236}">
                <a16:creationId xmlns:a16="http://schemas.microsoft.com/office/drawing/2014/main" id="{A5033412-8FB8-EA5C-DAD2-0B85FE72BF24}"/>
              </a:ext>
            </a:extLst>
          </p:cNvPr>
          <p:cNvSpPr/>
          <p:nvPr/>
        </p:nvSpPr>
        <p:spPr>
          <a:xfrm>
            <a:off x="4138773" y="1680079"/>
            <a:ext cx="2323965" cy="33981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sp>
        <p:nvSpPr>
          <p:cNvPr id="48" name="Flèche : droite 47">
            <a:extLst>
              <a:ext uri="{FF2B5EF4-FFF2-40B4-BE49-F238E27FC236}">
                <a16:creationId xmlns:a16="http://schemas.microsoft.com/office/drawing/2014/main" id="{0F0FDC68-37EA-D562-0236-F69288A9070D}"/>
              </a:ext>
            </a:extLst>
          </p:cNvPr>
          <p:cNvSpPr/>
          <p:nvPr/>
        </p:nvSpPr>
        <p:spPr>
          <a:xfrm rot="10800000">
            <a:off x="3262336" y="3125767"/>
            <a:ext cx="1249769" cy="37785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sp>
        <p:nvSpPr>
          <p:cNvPr id="54" name="Flèche : virage 53">
            <a:extLst>
              <a:ext uri="{FF2B5EF4-FFF2-40B4-BE49-F238E27FC236}">
                <a16:creationId xmlns:a16="http://schemas.microsoft.com/office/drawing/2014/main" id="{85615055-858F-CA69-7A6B-0712A58B78C9}"/>
              </a:ext>
            </a:extLst>
          </p:cNvPr>
          <p:cNvSpPr/>
          <p:nvPr/>
        </p:nvSpPr>
        <p:spPr>
          <a:xfrm rot="16200000" flipH="1">
            <a:off x="426381" y="3470446"/>
            <a:ext cx="1212083" cy="625441"/>
          </a:xfrm>
          <a:prstGeom prst="bentArrow">
            <a:avLst>
              <a:gd name="adj1" fmla="val 25000"/>
              <a:gd name="adj2" fmla="val 24324"/>
              <a:gd name="adj3" fmla="val 25000"/>
              <a:gd name="adj4" fmla="val 4375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graphicFrame>
        <p:nvGraphicFramePr>
          <p:cNvPr id="65" name="Tableau 64">
            <a:extLst>
              <a:ext uri="{FF2B5EF4-FFF2-40B4-BE49-F238E27FC236}">
                <a16:creationId xmlns:a16="http://schemas.microsoft.com/office/drawing/2014/main" id="{EB563A29-4B73-2185-DCBF-67A47E1CCC7A}"/>
              </a:ext>
            </a:extLst>
          </p:cNvPr>
          <p:cNvGraphicFramePr>
            <a:graphicFrameLocks noGrp="1"/>
          </p:cNvGraphicFramePr>
          <p:nvPr>
            <p:extLst>
              <p:ext uri="{D42A27DB-BD31-4B8C-83A1-F6EECF244321}">
                <p14:modId xmlns:p14="http://schemas.microsoft.com/office/powerpoint/2010/main" val="2926810219"/>
              </p:ext>
            </p:extLst>
          </p:nvPr>
        </p:nvGraphicFramePr>
        <p:xfrm>
          <a:off x="376505" y="4586193"/>
          <a:ext cx="3538270" cy="1097280"/>
        </p:xfrm>
        <a:graphic>
          <a:graphicData uri="http://schemas.openxmlformats.org/drawingml/2006/table">
            <a:tbl>
              <a:tblPr firstRow="1" bandRow="1">
                <a:tableStyleId>{073A0DAA-6AF3-43AB-8588-CEC1D06C72B9}</a:tableStyleId>
              </a:tblPr>
              <a:tblGrid>
                <a:gridCol w="3538270">
                  <a:extLst>
                    <a:ext uri="{9D8B030D-6E8A-4147-A177-3AD203B41FA5}">
                      <a16:colId xmlns:a16="http://schemas.microsoft.com/office/drawing/2014/main" val="1990037720"/>
                    </a:ext>
                  </a:extLst>
                </a:gridCol>
              </a:tblGrid>
              <a:tr h="1699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bg1"/>
                          </a:solidFill>
                          <a:effectLst/>
                          <a:latin typeface="Calibri" panose="020F0502020204030204" pitchFamily="34" charset="0"/>
                          <a:ea typeface="Calibri" panose="020F0502020204030204" pitchFamily="34" charset="0"/>
                        </a:rPr>
                        <a:t>Les modalités de financements</a:t>
                      </a:r>
                      <a:endParaRPr lang="fr-FR" sz="1200" b="1" dirty="0">
                        <a:solidFill>
                          <a:schemeClr val="bg1"/>
                        </a:solidFill>
                      </a:endParaRPr>
                    </a:p>
                  </a:txBody>
                  <a:tcPr>
                    <a:solidFill>
                      <a:srgbClr val="C00000"/>
                    </a:solidFill>
                  </a:tcPr>
                </a:tc>
                <a:extLst>
                  <a:ext uri="{0D108BD9-81ED-4DB2-BD59-A6C34878D82A}">
                    <a16:rowId xmlns:a16="http://schemas.microsoft.com/office/drawing/2014/main" val="1190440470"/>
                  </a:ext>
                </a:extLst>
              </a:tr>
              <a:tr h="612896">
                <a:tc>
                  <a:txBody>
                    <a:bodyPr/>
                    <a:lstStyle/>
                    <a:p>
                      <a:pPr algn="just">
                        <a:spcAft>
                          <a:spcPts val="1000"/>
                        </a:spcAft>
                      </a:pPr>
                      <a:r>
                        <a:rPr lang="fr-FR" sz="1200" dirty="0">
                          <a:effectLst/>
                          <a:latin typeface="+mn-lt"/>
                          <a:ea typeface="Cambria" panose="02040503050406030204" pitchFamily="18" charset="0"/>
                          <a:cs typeface="Times New Roman" panose="02020603050405020304" pitchFamily="18" charset="0"/>
                        </a:rPr>
                        <a:t>- </a:t>
                      </a:r>
                      <a:r>
                        <a:rPr lang="fr-FR" sz="1200" b="1" dirty="0">
                          <a:effectLst/>
                          <a:latin typeface="+mn-lt"/>
                          <a:ea typeface="Cambria" panose="02040503050406030204" pitchFamily="18" charset="0"/>
                          <a:cs typeface="Times New Roman" panose="02020603050405020304" pitchFamily="18" charset="0"/>
                        </a:rPr>
                        <a:t>AMI PREVA’NA 2024 </a:t>
                      </a:r>
                      <a:r>
                        <a:rPr lang="fr-FR" sz="1200" dirty="0">
                          <a:effectLst/>
                          <a:latin typeface="+mn-lt"/>
                          <a:ea typeface="Cambria" panose="02040503050406030204" pitchFamily="18" charset="0"/>
                          <a:cs typeface="Times New Roman" panose="02020603050405020304" pitchFamily="18" charset="0"/>
                        </a:rPr>
                        <a:t>: </a:t>
                      </a:r>
                      <a:r>
                        <a:rPr lang="fr-FR" sz="1200" b="1" dirty="0">
                          <a:effectLst/>
                          <a:latin typeface="+mn-lt"/>
                          <a:ea typeface="Cambria" panose="02040503050406030204" pitchFamily="18" charset="0"/>
                          <a:cs typeface="Times New Roman" panose="02020603050405020304" pitchFamily="18" charset="0"/>
                        </a:rPr>
                        <a:t>priorité 2</a:t>
                      </a:r>
                      <a:r>
                        <a:rPr lang="fr-FR" sz="1200" dirty="0">
                          <a:effectLst/>
                          <a:latin typeface="+mn-lt"/>
                          <a:ea typeface="Cambria" panose="02040503050406030204" pitchFamily="18" charset="0"/>
                          <a:cs typeface="Times New Roman" panose="02020603050405020304" pitchFamily="18" charset="0"/>
                        </a:rPr>
                        <a:t> : </a:t>
                      </a:r>
                      <a:r>
                        <a:rPr lang="fr-FR" sz="1200" b="1" dirty="0">
                          <a:effectLst/>
                          <a:latin typeface="+mn-lt"/>
                          <a:ea typeface="Cambria" panose="02040503050406030204" pitchFamily="18" charset="0"/>
                          <a:cs typeface="Times New Roman" panose="02020603050405020304" pitchFamily="18" charset="0"/>
                        </a:rPr>
                        <a:t>« Tu bouges t’es bien ! »</a:t>
                      </a:r>
                      <a:r>
                        <a:rPr lang="fr-FR" sz="1200" dirty="0">
                          <a:effectLst/>
                          <a:latin typeface="+mn-lt"/>
                          <a:ea typeface="Cambria" panose="02040503050406030204" pitchFamily="18" charset="0"/>
                          <a:cs typeface="Times New Roman" panose="02020603050405020304" pitchFamily="18" charset="0"/>
                        </a:rPr>
                        <a:t> : Faciliter l’accès des jeunes à l’activité physique, en ciblant les plus éloignés de la pratique afin de diminuer leur sédentarité.</a:t>
                      </a:r>
                      <a:endParaRPr lang="fr-FR" sz="1200" dirty="0">
                        <a:effectLst>
                          <a:outerShdw blurRad="38100" dist="38100" dir="2700000" algn="tl">
                            <a:srgbClr val="000000">
                              <a:alpha val="43137"/>
                            </a:srgbClr>
                          </a:outerShdw>
                        </a:effectLst>
                        <a:latin typeface="+mn-lt"/>
                        <a:ea typeface="Cambria" panose="020405030504060302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219211103"/>
                  </a:ext>
                </a:extLst>
              </a:tr>
            </a:tbl>
          </a:graphicData>
        </a:graphic>
      </p:graphicFrame>
    </p:spTree>
    <p:extLst>
      <p:ext uri="{BB962C8B-B14F-4D97-AF65-F5344CB8AC3E}">
        <p14:creationId xmlns:p14="http://schemas.microsoft.com/office/powerpoint/2010/main" val="1444543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7596"/>
            <a:ext cx="12192000" cy="852755"/>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III – PREMIER BILAN INTERMEDIAIRE 2024-2025 CONCERNANT LE PROGRAMME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REGIONAL « TU BOUGES T’ES BIEN !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4" name="Rectangle 13"/>
          <p:cNvSpPr/>
          <p:nvPr/>
        </p:nvSpPr>
        <p:spPr>
          <a:xfrm>
            <a:off x="998796" y="1680460"/>
            <a:ext cx="1133391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D95969DE-0D37-93CF-3FE4-BBF76F236F2D}"/>
              </a:ext>
            </a:extLst>
          </p:cNvPr>
          <p:cNvPicPr>
            <a:picLocks noChangeAspect="1"/>
          </p:cNvPicPr>
          <p:nvPr/>
        </p:nvPicPr>
        <p:blipFill>
          <a:blip r:embed="rId3"/>
          <a:stretch>
            <a:fillRect/>
          </a:stretch>
        </p:blipFill>
        <p:spPr>
          <a:xfrm>
            <a:off x="10184735" y="-304768"/>
            <a:ext cx="2122517" cy="1497482"/>
          </a:xfrm>
          <a:prstGeom prst="rect">
            <a:avLst/>
          </a:prstGeom>
        </p:spPr>
      </p:pic>
      <p:sp>
        <p:nvSpPr>
          <p:cNvPr id="7" name="ZoneTexte 6">
            <a:extLst>
              <a:ext uri="{FF2B5EF4-FFF2-40B4-BE49-F238E27FC236}">
                <a16:creationId xmlns:a16="http://schemas.microsoft.com/office/drawing/2014/main" id="{CD13851F-0D4B-5874-787F-00EE2D39C8E4}"/>
              </a:ext>
            </a:extLst>
          </p:cNvPr>
          <p:cNvSpPr txBox="1"/>
          <p:nvPr/>
        </p:nvSpPr>
        <p:spPr>
          <a:xfrm>
            <a:off x="599175" y="1202314"/>
            <a:ext cx="3780363"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Priorité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Faire de la Nouvelle-Aquitaine une région exemplaire en matière de promotion de l’activité physique des jeunes en mobilisant les acteurs</a:t>
            </a:r>
          </a:p>
        </p:txBody>
      </p:sp>
      <p:sp>
        <p:nvSpPr>
          <p:cNvPr id="15" name="ZoneTexte 14">
            <a:extLst>
              <a:ext uri="{FF2B5EF4-FFF2-40B4-BE49-F238E27FC236}">
                <a16:creationId xmlns:a16="http://schemas.microsoft.com/office/drawing/2014/main" id="{FD44E42E-D523-FF79-A969-4604E2B1E976}"/>
              </a:ext>
            </a:extLst>
          </p:cNvPr>
          <p:cNvSpPr txBox="1"/>
          <p:nvPr/>
        </p:nvSpPr>
        <p:spPr>
          <a:xfrm>
            <a:off x="6282139" y="1117211"/>
            <a:ext cx="5113178" cy="923330"/>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Action 3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Soutenir des actions permettant d’adapter l’environnement pour faciliter le mouvement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ZoneTexte 4">
            <a:extLst>
              <a:ext uri="{FF2B5EF4-FFF2-40B4-BE49-F238E27FC236}">
                <a16:creationId xmlns:a16="http://schemas.microsoft.com/office/drawing/2014/main" id="{0185D859-BA68-A203-39E1-308267A40CE8}"/>
              </a:ext>
            </a:extLst>
          </p:cNvPr>
          <p:cNvSpPr txBox="1"/>
          <p:nvPr/>
        </p:nvSpPr>
        <p:spPr>
          <a:xfrm>
            <a:off x="713874" y="5981854"/>
            <a:ext cx="78967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Partenaires : Rectorats, ARS</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DRAJES</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ARML</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ARDIR</a:t>
            </a:r>
            <a:r>
              <a:rPr lang="fr-FR" sz="1400" i="1" dirty="0">
                <a:solidFill>
                  <a:srgbClr val="000000"/>
                </a:solidFill>
                <a:latin typeface="Calibri" panose="020F0502020204030204" pitchFamily="34" charset="0"/>
                <a:ea typeface="Cambria" panose="02040503050406030204" pitchFamily="18" charset="0"/>
                <a:cs typeface="Times New Roman" panose="02020603050405020304" pitchFamily="18" charset="0"/>
              </a:rPr>
              <a:t>, ORS, Chaire Sport santé, Mutualité Française NA</a:t>
            </a:r>
            <a:endPar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0" name="Tableau 29">
            <a:extLst>
              <a:ext uri="{FF2B5EF4-FFF2-40B4-BE49-F238E27FC236}">
                <a16:creationId xmlns:a16="http://schemas.microsoft.com/office/drawing/2014/main" id="{342B73BD-15D2-2328-6A0D-613E713B597D}"/>
              </a:ext>
            </a:extLst>
          </p:cNvPr>
          <p:cNvGraphicFramePr>
            <a:graphicFrameLocks noGrp="1"/>
          </p:cNvGraphicFramePr>
          <p:nvPr/>
        </p:nvGraphicFramePr>
        <p:xfrm>
          <a:off x="2123440" y="2930201"/>
          <a:ext cx="2416708" cy="794642"/>
        </p:xfrm>
        <a:graphic>
          <a:graphicData uri="http://schemas.openxmlformats.org/drawingml/2006/table">
            <a:tbl>
              <a:tblPr firstRow="1" bandRow="1">
                <a:tableStyleId>{073A0DAA-6AF3-43AB-8588-CEC1D06C72B9}</a:tableStyleId>
              </a:tblPr>
              <a:tblGrid>
                <a:gridCol w="2416708">
                  <a:extLst>
                    <a:ext uri="{9D8B030D-6E8A-4147-A177-3AD203B41FA5}">
                      <a16:colId xmlns:a16="http://schemas.microsoft.com/office/drawing/2014/main" val="1990037720"/>
                    </a:ext>
                  </a:extLst>
                </a:gridCol>
              </a:tblGrid>
              <a:tr h="201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bg1"/>
                          </a:solidFill>
                          <a:effectLst/>
                          <a:latin typeface="Calibri" panose="020F0502020204030204" pitchFamily="34" charset="0"/>
                          <a:ea typeface="Calibri" panose="020F0502020204030204" pitchFamily="34" charset="0"/>
                        </a:rPr>
                        <a:t>Calendrier 2024-2025</a:t>
                      </a:r>
                      <a:endParaRPr lang="fr-FR" sz="1200" b="1" dirty="0">
                        <a:solidFill>
                          <a:schemeClr val="bg1"/>
                        </a:solidFill>
                      </a:endParaRPr>
                    </a:p>
                  </a:txBody>
                  <a:tcPr>
                    <a:solidFill>
                      <a:srgbClr val="C00000"/>
                    </a:solidFill>
                  </a:tcPr>
                </a:tc>
                <a:extLst>
                  <a:ext uri="{0D108BD9-81ED-4DB2-BD59-A6C34878D82A}">
                    <a16:rowId xmlns:a16="http://schemas.microsoft.com/office/drawing/2014/main" val="1190440470"/>
                  </a:ext>
                </a:extLst>
              </a:tr>
              <a:tr h="520322">
                <a:tc>
                  <a:txBody>
                    <a:bodyPr/>
                    <a:lstStyle/>
                    <a:p>
                      <a:pPr algn="ctr">
                        <a:spcAft>
                          <a:spcPts val="1000"/>
                        </a:spcAft>
                      </a:pPr>
                      <a:r>
                        <a:rPr lang="fr-FR" sz="1200" b="0" dirty="0">
                          <a:effectLst/>
                          <a:latin typeface="Calibri" panose="020F0502020204030204" pitchFamily="34" charset="0"/>
                          <a:ea typeface="Cambria" panose="02040503050406030204" pitchFamily="18" charset="0"/>
                          <a:cs typeface="Times New Roman" panose="02020603050405020304" pitchFamily="18" charset="0"/>
                        </a:rPr>
                        <a:t>AMI PREVA’NA publié depuis 1</a:t>
                      </a:r>
                      <a:r>
                        <a:rPr lang="fr-FR" sz="1200" b="0" baseline="30000" dirty="0">
                          <a:effectLst/>
                          <a:latin typeface="Calibri" panose="020F0502020204030204" pitchFamily="34" charset="0"/>
                          <a:ea typeface="Cambria" panose="02040503050406030204" pitchFamily="18" charset="0"/>
                          <a:cs typeface="Times New Roman" panose="02020603050405020304" pitchFamily="18" charset="0"/>
                        </a:rPr>
                        <a:t>er</a:t>
                      </a:r>
                      <a:r>
                        <a:rPr lang="fr-FR" sz="1200" b="0" dirty="0">
                          <a:effectLst/>
                          <a:latin typeface="Calibri" panose="020F0502020204030204" pitchFamily="34" charset="0"/>
                          <a:ea typeface="Cambria" panose="02040503050406030204" pitchFamily="18" charset="0"/>
                          <a:cs typeface="Times New Roman" panose="02020603050405020304" pitchFamily="18" charset="0"/>
                        </a:rPr>
                        <a:t> janvier 2024 et  jusqu’en mars 2027</a:t>
                      </a:r>
                      <a:endParaRPr lang="fr-FR" sz="1200" b="0" dirty="0">
                        <a:effectLst/>
                        <a:latin typeface="Cambria" panose="02040503050406030204" pitchFamily="18" charset="0"/>
                        <a:ea typeface="Cambria" panose="020405030504060302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219211103"/>
                  </a:ext>
                </a:extLst>
              </a:tr>
            </a:tbl>
          </a:graphicData>
        </a:graphic>
      </p:graphicFrame>
      <p:sp>
        <p:nvSpPr>
          <p:cNvPr id="46" name="Flèche : virage 45">
            <a:extLst>
              <a:ext uri="{FF2B5EF4-FFF2-40B4-BE49-F238E27FC236}">
                <a16:creationId xmlns:a16="http://schemas.microsoft.com/office/drawing/2014/main" id="{5D4B473D-6C51-7E27-083D-9F651856E770}"/>
              </a:ext>
            </a:extLst>
          </p:cNvPr>
          <p:cNvSpPr/>
          <p:nvPr/>
        </p:nvSpPr>
        <p:spPr>
          <a:xfrm rot="10800000">
            <a:off x="10591392" y="2232498"/>
            <a:ext cx="706785" cy="1315168"/>
          </a:xfrm>
          <a:prstGeom prst="ben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7" name="Flèche : droite 46">
            <a:extLst>
              <a:ext uri="{FF2B5EF4-FFF2-40B4-BE49-F238E27FC236}">
                <a16:creationId xmlns:a16="http://schemas.microsoft.com/office/drawing/2014/main" id="{A5033412-8FB8-EA5C-DAD2-0B85FE72BF24}"/>
              </a:ext>
            </a:extLst>
          </p:cNvPr>
          <p:cNvSpPr/>
          <p:nvPr/>
        </p:nvSpPr>
        <p:spPr>
          <a:xfrm>
            <a:off x="4582160" y="1680460"/>
            <a:ext cx="1513840" cy="30526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8" name="Flèche : droite 47">
            <a:extLst>
              <a:ext uri="{FF2B5EF4-FFF2-40B4-BE49-F238E27FC236}">
                <a16:creationId xmlns:a16="http://schemas.microsoft.com/office/drawing/2014/main" id="{0F0FDC68-37EA-D562-0236-F69288A9070D}"/>
              </a:ext>
            </a:extLst>
          </p:cNvPr>
          <p:cNvSpPr/>
          <p:nvPr/>
        </p:nvSpPr>
        <p:spPr>
          <a:xfrm rot="10800000">
            <a:off x="4583742" y="3168312"/>
            <a:ext cx="968130" cy="37785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4" name="Flèche : virage 53">
            <a:extLst>
              <a:ext uri="{FF2B5EF4-FFF2-40B4-BE49-F238E27FC236}">
                <a16:creationId xmlns:a16="http://schemas.microsoft.com/office/drawing/2014/main" id="{85615055-858F-CA69-7A6B-0712A58B78C9}"/>
              </a:ext>
            </a:extLst>
          </p:cNvPr>
          <p:cNvSpPr/>
          <p:nvPr/>
        </p:nvSpPr>
        <p:spPr>
          <a:xfrm rot="16200000" flipH="1">
            <a:off x="1037572" y="3465287"/>
            <a:ext cx="1178924" cy="751832"/>
          </a:xfrm>
          <a:prstGeom prst="bentArrow">
            <a:avLst>
              <a:gd name="adj1" fmla="val 25000"/>
              <a:gd name="adj2" fmla="val 24324"/>
              <a:gd name="adj3" fmla="val 25000"/>
              <a:gd name="adj4" fmla="val 4375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aphicFrame>
        <p:nvGraphicFramePr>
          <p:cNvPr id="6" name="Tableau 5">
            <a:extLst>
              <a:ext uri="{FF2B5EF4-FFF2-40B4-BE49-F238E27FC236}">
                <a16:creationId xmlns:a16="http://schemas.microsoft.com/office/drawing/2014/main" id="{2FF0CD92-32D9-FD85-DE1B-141E6BE6C68E}"/>
              </a:ext>
            </a:extLst>
          </p:cNvPr>
          <p:cNvGraphicFramePr>
            <a:graphicFrameLocks noGrp="1"/>
          </p:cNvGraphicFramePr>
          <p:nvPr/>
        </p:nvGraphicFramePr>
        <p:xfrm>
          <a:off x="713874" y="4474770"/>
          <a:ext cx="2252846" cy="1463040"/>
        </p:xfrm>
        <a:graphic>
          <a:graphicData uri="http://schemas.openxmlformats.org/drawingml/2006/table">
            <a:tbl>
              <a:tblPr firstRow="1" bandRow="1">
                <a:tableStyleId>{073A0DAA-6AF3-43AB-8588-CEC1D06C72B9}</a:tableStyleId>
              </a:tblPr>
              <a:tblGrid>
                <a:gridCol w="2252846">
                  <a:extLst>
                    <a:ext uri="{9D8B030D-6E8A-4147-A177-3AD203B41FA5}">
                      <a16:colId xmlns:a16="http://schemas.microsoft.com/office/drawing/2014/main" val="1990037720"/>
                    </a:ext>
                  </a:extLst>
                </a:gridCol>
              </a:tblGrid>
              <a:tr h="161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bg1"/>
                          </a:solidFill>
                          <a:effectLst/>
                          <a:latin typeface="Calibri" panose="020F0502020204030204" pitchFamily="34" charset="0"/>
                          <a:ea typeface="Calibri" panose="020F0502020204030204" pitchFamily="34" charset="0"/>
                        </a:rPr>
                        <a:t>Les modalités de financements</a:t>
                      </a:r>
                      <a:endParaRPr lang="fr-FR" sz="1200" b="1" dirty="0">
                        <a:solidFill>
                          <a:schemeClr val="bg1"/>
                        </a:solidFill>
                      </a:endParaRPr>
                    </a:p>
                  </a:txBody>
                  <a:tcPr>
                    <a:solidFill>
                      <a:srgbClr val="C00000"/>
                    </a:solidFill>
                  </a:tcPr>
                </a:tc>
                <a:extLst>
                  <a:ext uri="{0D108BD9-81ED-4DB2-BD59-A6C34878D82A}">
                    <a16:rowId xmlns:a16="http://schemas.microsoft.com/office/drawing/2014/main" val="1190440470"/>
                  </a:ext>
                </a:extLst>
              </a:tr>
              <a:tr h="656463">
                <a:tc>
                  <a:txBody>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lang="fr-FR" sz="1200" dirty="0">
                          <a:effectLst/>
                          <a:latin typeface="+mn-lt"/>
                          <a:ea typeface="Cambria" panose="02040503050406030204" pitchFamily="18" charset="0"/>
                          <a:cs typeface="Times New Roman" panose="02020603050405020304" pitchFamily="18" charset="0"/>
                        </a:rPr>
                        <a:t>- AMI PREVA’NA 2024 : </a:t>
                      </a:r>
                      <a:r>
                        <a:rPr lang="fr-FR" sz="1200" b="1" dirty="0">
                          <a:effectLst/>
                          <a:latin typeface="+mn-lt"/>
                          <a:ea typeface="Cambria" panose="02040503050406030204" pitchFamily="18" charset="0"/>
                          <a:cs typeface="Times New Roman" panose="02020603050405020304" pitchFamily="18" charset="0"/>
                        </a:rPr>
                        <a:t>priorité 2</a:t>
                      </a:r>
                      <a:r>
                        <a:rPr lang="fr-FR" sz="1200" dirty="0">
                          <a:effectLst/>
                          <a:latin typeface="+mn-lt"/>
                          <a:ea typeface="Cambria" panose="02040503050406030204" pitchFamily="18" charset="0"/>
                          <a:cs typeface="Times New Roman" panose="02020603050405020304" pitchFamily="18" charset="0"/>
                        </a:rPr>
                        <a:t> : </a:t>
                      </a:r>
                      <a:r>
                        <a:rPr lang="fr-FR" sz="1200" b="1" dirty="0">
                          <a:effectLst/>
                          <a:latin typeface="+mn-lt"/>
                          <a:ea typeface="Cambria" panose="02040503050406030204" pitchFamily="18" charset="0"/>
                          <a:cs typeface="Times New Roman" panose="02020603050405020304" pitchFamily="18" charset="0"/>
                        </a:rPr>
                        <a:t>« Tu bouges t’es bien ! »</a:t>
                      </a:r>
                      <a:r>
                        <a:rPr lang="fr-FR" sz="1200" dirty="0">
                          <a:effectLst/>
                          <a:latin typeface="+mn-lt"/>
                          <a:ea typeface="Cambria" panose="02040503050406030204" pitchFamily="18" charset="0"/>
                          <a:cs typeface="Times New Roman" panose="02020603050405020304" pitchFamily="18" charset="0"/>
                        </a:rPr>
                        <a:t> : Faciliter l’accès des jeunes à l’activité physique, en ciblant les plus éloignés de la pratique afin de diminuer leur sédentarité.</a:t>
                      </a:r>
                    </a:p>
                  </a:txBody>
                  <a:tcPr>
                    <a:solidFill>
                      <a:schemeClr val="bg2"/>
                    </a:solidFill>
                  </a:tcPr>
                </a:tc>
                <a:extLst>
                  <a:ext uri="{0D108BD9-81ED-4DB2-BD59-A6C34878D82A}">
                    <a16:rowId xmlns:a16="http://schemas.microsoft.com/office/drawing/2014/main" val="4219211103"/>
                  </a:ext>
                </a:extLst>
              </a:tr>
            </a:tbl>
          </a:graphicData>
        </a:graphic>
      </p:graphicFrame>
      <p:sp>
        <p:nvSpPr>
          <p:cNvPr id="8" name="ZoneTexte 7">
            <a:extLst>
              <a:ext uri="{FF2B5EF4-FFF2-40B4-BE49-F238E27FC236}">
                <a16:creationId xmlns:a16="http://schemas.microsoft.com/office/drawing/2014/main" id="{45D8CE46-8387-F1F0-EA95-096DF94236B2}"/>
              </a:ext>
            </a:extLst>
          </p:cNvPr>
          <p:cNvSpPr txBox="1"/>
          <p:nvPr/>
        </p:nvSpPr>
        <p:spPr>
          <a:xfrm>
            <a:off x="5650758" y="2398585"/>
            <a:ext cx="4841749" cy="3231654"/>
          </a:xfrm>
          <a:prstGeom prst="rect">
            <a:avLst/>
          </a:prstGeom>
          <a:noFill/>
          <a:ln>
            <a:solidFill>
              <a:schemeClr val="tx1"/>
            </a:solidFill>
          </a:ln>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Résultats en 2024-2025 </a:t>
            </a:r>
            <a:r>
              <a:rPr kumimoji="0" lang="fr-FR" sz="1800" b="0" i="0" u="sng"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1" i="0" u="none" strike="noStrike" kern="1200" cap="none" spc="0" normalizeH="0" baseline="0" noProof="0" dirty="0">
                <a:ln>
                  <a:noFill/>
                </a:ln>
                <a:solidFill>
                  <a:srgbClr val="C00000"/>
                </a:solidFill>
                <a:effectLst/>
                <a:uLnTx/>
                <a:uFillTx/>
                <a:latin typeface="Calibri" panose="020F0502020204030204"/>
                <a:ea typeface="+mn-ea"/>
                <a:cs typeface="+mn-cs"/>
              </a:rPr>
              <a:t>Un groupe projet a été mis en place fin 2024 rassemblant les acteurs suivant en région NA : Association promotion en santé, ORS, Chaire sport santé, Mutualité Française, Région, ARS, DRAJES, Rectorats.</a:t>
            </a:r>
            <a:r>
              <a:rPr kumimoji="0" lang="fr-FR" sz="1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Son objectif est de définir les modalités d’accompagnement de structures ou de collectivités pour le développement d’actions ou d’environnements favorables à la pratique d’activité physique. En 2025 deux territoires tests à l’échelle du CLS vont être choisis dans ce cadre.</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Times New Roman" panose="02020603050405020304" pitchFamily="18" charset="0"/>
              </a:rPr>
              <a:t>Résultats 2025 :</a:t>
            </a:r>
            <a:r>
              <a:rPr kumimoji="0" lang="fr-FR" sz="1800" b="1"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Times New Roman" panose="02020603050405020304" pitchFamily="18" charset="0"/>
              </a:rPr>
              <a:t> </a:t>
            </a:r>
            <a:r>
              <a:rPr kumimoji="0" lang="fr-FR" sz="1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Times New Roman" panose="02020603050405020304" pitchFamily="18" charset="0"/>
              </a:rPr>
              <a:t>Mise en œuvre en mars 2025 </a:t>
            </a:r>
            <a:r>
              <a:rPr kumimoji="0" lang="fr-FR" sz="1200" b="1"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Times New Roman" panose="02020603050405020304" pitchFamily="18" charset="0"/>
              </a:rPr>
              <a:t>par le Service sport </a:t>
            </a:r>
            <a:r>
              <a:rPr kumimoji="0" lang="fr-FR" sz="1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Times New Roman" panose="02020603050405020304" pitchFamily="18" charset="0"/>
              </a:rPr>
              <a:t>d’un dispositif visant à soutenir les structures qui mettent en œuvre des actions facilitant l’accès des jeunes à </a:t>
            </a:r>
            <a:r>
              <a:rPr kumimoji="0" lang="fr-FR" sz="1200" b="1"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Times New Roman" panose="02020603050405020304" pitchFamily="18" charset="0"/>
              </a:rPr>
              <a:t>l’AP dans le cadre du programme « Tu bouges t’es bien! » </a:t>
            </a:r>
            <a:r>
              <a:rPr kumimoji="0" lang="fr-FR" sz="12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volet aide à l’investissement</a:t>
            </a:r>
            <a:r>
              <a:rPr kumimoji="0" lang="fr-FR" sz="1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Times New Roman" panose="02020603050405020304" pitchFamily="18" charset="0"/>
              </a:rPr>
              <a:t>. Publication en avril 2025 dans la rubrique sport du Guide des Aides.</a:t>
            </a:r>
            <a:r>
              <a:rPr kumimoji="0" lang="fr-FR" sz="1800" b="1" i="0" u="none" strike="noStrike" kern="1200" cap="none" spc="0" normalizeH="0" baseline="0" noProof="0" dirty="0">
                <a:ln>
                  <a:noFill/>
                </a:ln>
                <a:solidFill>
                  <a:prstClr val="black"/>
                </a:solidFill>
                <a:effectLst/>
                <a:uLnTx/>
                <a:uFillTx/>
                <a:latin typeface="+mn-lt"/>
                <a:ea typeface="Cambria" panose="02040503050406030204" pitchFamily="18" charset="0"/>
                <a:cs typeface="Times New Roman" panose="02020603050405020304" pitchFamily="18" charset="0"/>
              </a:rPr>
              <a:t> </a:t>
            </a:r>
            <a:r>
              <a:rPr kumimoji="0" lang="fr-FR" sz="1200" b="1" i="0" u="none" strike="noStrike" kern="1200" cap="none" spc="0" normalizeH="0" baseline="0" noProof="0" dirty="0">
                <a:ln>
                  <a:noFill/>
                </a:ln>
                <a:solidFill>
                  <a:prstClr val="black"/>
                </a:solidFill>
                <a:effectLst/>
                <a:uLnTx/>
                <a:uFillTx/>
                <a:latin typeface="+mn-lt"/>
                <a:ea typeface="Cambria" panose="02040503050406030204" pitchFamily="18" charset="0"/>
                <a:cs typeface="Times New Roman" panose="02020603050405020304" pitchFamily="18" charset="0"/>
              </a:rPr>
              <a:t>Ouvert jusqu’au 08 juin 2025.</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921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7596"/>
            <a:ext cx="12192000" cy="852755"/>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III – PREMIER BILAN INTERMEDIAIRE 2024-2025 CONCERNANT LE PROGRAMME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REGIONAL « TU BOUGES T’ES BIEN !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4" name="Rectangle 13"/>
          <p:cNvSpPr/>
          <p:nvPr/>
        </p:nvSpPr>
        <p:spPr>
          <a:xfrm>
            <a:off x="998796" y="1680460"/>
            <a:ext cx="1133391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D95969DE-0D37-93CF-3FE4-BBF76F236F2D}"/>
              </a:ext>
            </a:extLst>
          </p:cNvPr>
          <p:cNvPicPr>
            <a:picLocks noChangeAspect="1"/>
          </p:cNvPicPr>
          <p:nvPr/>
        </p:nvPicPr>
        <p:blipFill>
          <a:blip r:embed="rId3"/>
          <a:stretch>
            <a:fillRect/>
          </a:stretch>
        </p:blipFill>
        <p:spPr>
          <a:xfrm>
            <a:off x="10408320" y="-278910"/>
            <a:ext cx="1891968" cy="1334825"/>
          </a:xfrm>
          <a:prstGeom prst="rect">
            <a:avLst/>
          </a:prstGeom>
        </p:spPr>
      </p:pic>
      <p:sp>
        <p:nvSpPr>
          <p:cNvPr id="7" name="ZoneTexte 6">
            <a:extLst>
              <a:ext uri="{FF2B5EF4-FFF2-40B4-BE49-F238E27FC236}">
                <a16:creationId xmlns:a16="http://schemas.microsoft.com/office/drawing/2014/main" id="{CD13851F-0D4B-5874-787F-00EE2D39C8E4}"/>
              </a:ext>
            </a:extLst>
          </p:cNvPr>
          <p:cNvSpPr txBox="1"/>
          <p:nvPr/>
        </p:nvSpPr>
        <p:spPr>
          <a:xfrm>
            <a:off x="541322" y="1031533"/>
            <a:ext cx="3982985"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Priorité 3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mn-cs"/>
              </a:rPr>
              <a:t>Mobiliser les acteurs et développer une culture partagée et des démarches collaboratives pour la promotion de l’activité physique en Nouvelle-Aquitaine</a:t>
            </a:r>
            <a:endParaRPr kumimoji="0" lang="fr-FR"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cs typeface="+mn-cs"/>
            </a:endParaRPr>
          </a:p>
        </p:txBody>
      </p:sp>
      <p:sp>
        <p:nvSpPr>
          <p:cNvPr id="15" name="ZoneTexte 14">
            <a:extLst>
              <a:ext uri="{FF2B5EF4-FFF2-40B4-BE49-F238E27FC236}">
                <a16:creationId xmlns:a16="http://schemas.microsoft.com/office/drawing/2014/main" id="{FD44E42E-D523-FF79-A969-4604E2B1E976}"/>
              </a:ext>
            </a:extLst>
          </p:cNvPr>
          <p:cNvSpPr txBox="1"/>
          <p:nvPr/>
        </p:nvSpPr>
        <p:spPr>
          <a:xfrm>
            <a:off x="5066141" y="973288"/>
            <a:ext cx="6566645" cy="4642296"/>
          </a:xfrm>
          <a:prstGeom prst="rect">
            <a:avLst/>
          </a:prstGeom>
          <a:noFill/>
          <a:ln>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Times New Roman" panose="02020603050405020304" pitchFamily="18" charset="0"/>
              </a:rPr>
              <a:t>Action 1 :</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Times New Roman" panose="02020603050405020304" pitchFamily="18" charset="0"/>
              </a:rPr>
              <a:t> Mettre en place des temps d'Échanges de Pratiques (TEP) régionaux en visioconférence : </a:t>
            </a:r>
            <a:r>
              <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Times New Roman" panose="02020603050405020304" pitchFamily="18" charset="0"/>
              </a:rPr>
              <a:t>contribuant au programme régional « Tu bouges, t’es bien !» pour partager entre les acteurs les bonnes pratiques et les actualités.</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Times New Roman" panose="02020603050405020304" pitchFamily="18" charset="0"/>
              </a:rPr>
              <a:t>- </a:t>
            </a:r>
            <a:r>
              <a:rPr kumimoji="0" lang="fr-FR" sz="12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Trois TEP en mai 2024 : 14 mai, 22 mai et 31 mai </a:t>
            </a:r>
            <a:r>
              <a:rPr kumimoji="0" lang="fr-FR" sz="1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Times New Roman" panose="02020603050405020304" pitchFamily="18" charset="0"/>
              </a:rPr>
              <a:t>organisés par l’association promotion santé Nouvelle-Aquitaine</a:t>
            </a:r>
            <a:r>
              <a:rPr kumimoji="0" lang="fr-FR" sz="12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 </a:t>
            </a:r>
            <a:r>
              <a:rPr kumimoji="0" lang="fr-FR" sz="12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87 participants</a:t>
            </a:r>
            <a:r>
              <a:rPr kumimoji="0" lang="fr-FR" sz="1200" b="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 </a:t>
            </a:r>
            <a:r>
              <a:rPr kumimoji="0" lang="fr-FR" sz="1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Times New Roman" panose="02020603050405020304" pitchFamily="18" charset="0"/>
              </a:rPr>
              <a:t>dont des Collectivités, des Missions locales, des Clubs, des Maisons Sport Santé, des chercheurs.</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Action 2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Proposer des formations-actions à destination des acteurs au contact direct des publics cible du programme régional « Tu bouges t’es bien!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mn-cs"/>
              </a:rPr>
              <a:t>- </a:t>
            </a:r>
            <a:r>
              <a:rPr kumimoji="0" lang="fr-FR" sz="1200" b="1" i="0" u="none" strike="noStrike" kern="1200" cap="none" spc="0" normalizeH="0" baseline="0" noProof="0" dirty="0">
                <a:ln>
                  <a:noFill/>
                </a:ln>
                <a:solidFill>
                  <a:srgbClr val="C00000"/>
                </a:solidFill>
                <a:effectLst/>
                <a:uLnTx/>
                <a:uFillTx/>
                <a:latin typeface="Calibri" panose="020F0502020204030204" pitchFamily="34" charset="0"/>
                <a:ea typeface="Cambria" panose="02040503050406030204" pitchFamily="18" charset="0"/>
                <a:cs typeface="+mn-cs"/>
              </a:rPr>
              <a:t>Formations organisées par l’association promotion santé Nouvelle-Aquitaine </a:t>
            </a:r>
            <a:r>
              <a:rPr lang="fr-FR" sz="1200" dirty="0">
                <a:solidFill>
                  <a:prstClr val="black"/>
                </a:solidFill>
                <a:latin typeface="Calibri" panose="020F0502020204030204" pitchFamily="34" charset="0"/>
                <a:ea typeface="Cambria" panose="02040503050406030204" pitchFamily="18" charset="0"/>
              </a:rPr>
              <a:t>en </a:t>
            </a:r>
            <a:r>
              <a:rPr kumimoji="0" lang="fr-FR" sz="1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mn-cs"/>
              </a:rPr>
              <a:t>avril et mai 2024 </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mn-cs"/>
              </a:rPr>
              <a:t>: session à Angoulême </a:t>
            </a:r>
            <a:r>
              <a:rPr kumimoji="0" lang="fr-FR" sz="1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mn-cs"/>
              </a:rPr>
              <a:t>6 participants</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mn-cs"/>
              </a:rPr>
              <a:t>, Mont-de-Marsan</a:t>
            </a:r>
            <a:r>
              <a:rPr kumimoji="0" lang="fr-FR" sz="1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mn-cs"/>
              </a:rPr>
              <a:t> 5 participants</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mn-cs"/>
              </a:rPr>
              <a:t>. </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Times New Roman" panose="02020603050405020304" pitchFamily="18" charset="0"/>
              </a:rPr>
              <a:t>Profils : Conseillers en Mission Locale, Chargée de mission, Cheffe de service sport, Educateurs.</a:t>
            </a:r>
            <a:endParaRPr kumimoji="0" lang="fr-FR" sz="1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Times New Roman" panose="02020603050405020304" pitchFamily="18" charset="0"/>
              </a:rPr>
              <a:t>Action 3 : Organiser une conférence régionale annuelle « Tu bouges, t’es bien ! »</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Times New Roman" panose="02020603050405020304" pitchFamily="18" charset="0"/>
              </a:rPr>
              <a:t> : </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sym typeface="Webdings" panose="05030102010509060703" pitchFamily="18" charset="2"/>
              </a:rPr>
              <a:t> </a:t>
            </a:r>
            <a:r>
              <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sym typeface="Webdings" panose="05030102010509060703" pitchFamily="18" charset="2"/>
              </a:rPr>
              <a:t>afin de </a:t>
            </a:r>
            <a:r>
              <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Times New Roman" panose="02020603050405020304" pitchFamily="18" charset="0"/>
                <a:sym typeface="Webdings" panose="05030102010509060703" pitchFamily="18" charset="2"/>
              </a:rPr>
              <a:t>v</a:t>
            </a:r>
            <a:r>
              <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Times New Roman" panose="02020603050405020304" pitchFamily="18" charset="0"/>
              </a:rPr>
              <a:t>aloriser les expérimentations et capitaliser sur les bonnes pratiques concernant la promotion de l’AP auprès des jeunes.</a:t>
            </a:r>
            <a:endParaRPr kumimoji="0" lang="fr-FR"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mbria" panose="02040503050406030204" pitchFamily="18" charset="0"/>
                <a:cs typeface="Times New Roman" panose="02020603050405020304" pitchFamily="18" charset="0"/>
              </a:rPr>
              <a:t>- Conférence Inova-é en triplex simultanément sur Bordeaux, Limoges et Poitiers le 21 juin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mbria" panose="02040503050406030204" pitchFamily="18" charset="0"/>
                <a:cs typeface="Times New Roman" panose="02020603050405020304" pitchFamily="18" charset="0"/>
              </a:rPr>
              <a:t>- Conférence sport santé du CROS (</a:t>
            </a:r>
            <a:r>
              <a:rPr kumimoji="0" lang="fr-FR" sz="1200" b="0"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mbria" panose="02040503050406030204" pitchFamily="18" charset="0"/>
                <a:cs typeface="Times New Roman" panose="02020603050405020304" pitchFamily="18" charset="0"/>
              </a:rPr>
              <a:t>06 novembre 2024</a:t>
            </a:r>
            <a:r>
              <a:rPr kumimoji="0" lang="fr-FR" sz="1200" b="1"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mbria" panose="02040503050406030204" pitchFamily="18" charset="0"/>
                <a:cs typeface="Times New Roman" panose="02020603050405020304" pitchFamily="18" charset="0"/>
              </a:rPr>
              <a:t>).</a:t>
            </a:r>
            <a:endParaRPr kumimoji="0" lang="fr-FR" sz="1200" b="0" i="0" u="none" strike="noStrike" kern="1200" cap="none" spc="0" normalizeH="0" baseline="0" noProof="0" dirty="0">
              <a:ln>
                <a:noFill/>
              </a:ln>
              <a:solidFill>
                <a:prstClr val="black"/>
              </a:solidFill>
              <a:effectLst/>
              <a:highlight>
                <a:srgbClr val="C0C0C0"/>
              </a:highligh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0185D859-BA68-A203-39E1-308267A40CE8}"/>
              </a:ext>
            </a:extLst>
          </p:cNvPr>
          <p:cNvSpPr txBox="1"/>
          <p:nvPr/>
        </p:nvSpPr>
        <p:spPr>
          <a:xfrm>
            <a:off x="713874" y="5981854"/>
            <a:ext cx="78967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Partenaires : Rectorats, ARS</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DRAJES</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ARML</a:t>
            </a:r>
            <a:r>
              <a:rPr kumimoji="0" lang="fr-FR" sz="1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fr-FR" sz="14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Times New Roman" panose="02020603050405020304" pitchFamily="18" charset="0"/>
              </a:rPr>
              <a:t>ARDIR, Association Promotion en santé</a:t>
            </a:r>
            <a:r>
              <a:rPr lang="fr-FR" sz="1400" i="1" dirty="0">
                <a:solidFill>
                  <a:srgbClr val="000000"/>
                </a:solidFill>
                <a:latin typeface="Calibri" panose="020F0502020204030204" pitchFamily="34" charset="0"/>
                <a:ea typeface="Cambria" panose="02040503050406030204" pitchFamily="18" charset="0"/>
                <a:cs typeface="Times New Roman" panose="02020603050405020304" pitchFamily="18" charset="0"/>
              </a:rPr>
              <a:t>, Universités…</a:t>
            </a:r>
            <a:endPar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lèche : droite 46">
            <a:extLst>
              <a:ext uri="{FF2B5EF4-FFF2-40B4-BE49-F238E27FC236}">
                <a16:creationId xmlns:a16="http://schemas.microsoft.com/office/drawing/2014/main" id="{A5033412-8FB8-EA5C-DAD2-0B85FE72BF24}"/>
              </a:ext>
            </a:extLst>
          </p:cNvPr>
          <p:cNvSpPr/>
          <p:nvPr/>
        </p:nvSpPr>
        <p:spPr>
          <a:xfrm>
            <a:off x="4582160" y="1636416"/>
            <a:ext cx="483981" cy="34930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4" name="Flèche : virage 53">
            <a:extLst>
              <a:ext uri="{FF2B5EF4-FFF2-40B4-BE49-F238E27FC236}">
                <a16:creationId xmlns:a16="http://schemas.microsoft.com/office/drawing/2014/main" id="{85615055-858F-CA69-7A6B-0712A58B78C9}"/>
              </a:ext>
            </a:extLst>
          </p:cNvPr>
          <p:cNvSpPr/>
          <p:nvPr/>
        </p:nvSpPr>
        <p:spPr>
          <a:xfrm rot="16200000" flipH="1">
            <a:off x="4181187" y="3501083"/>
            <a:ext cx="1102406" cy="667502"/>
          </a:xfrm>
          <a:prstGeom prst="bentArrow">
            <a:avLst>
              <a:gd name="adj1" fmla="val 25000"/>
              <a:gd name="adj2" fmla="val 24324"/>
              <a:gd name="adj3" fmla="val 25000"/>
              <a:gd name="adj4" fmla="val 4375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aphicFrame>
        <p:nvGraphicFramePr>
          <p:cNvPr id="6" name="Tableau 5">
            <a:extLst>
              <a:ext uri="{FF2B5EF4-FFF2-40B4-BE49-F238E27FC236}">
                <a16:creationId xmlns:a16="http://schemas.microsoft.com/office/drawing/2014/main" id="{2FF0CD92-32D9-FD85-DE1B-141E6BE6C68E}"/>
              </a:ext>
            </a:extLst>
          </p:cNvPr>
          <p:cNvGraphicFramePr>
            <a:graphicFrameLocks noGrp="1"/>
          </p:cNvGraphicFramePr>
          <p:nvPr/>
        </p:nvGraphicFramePr>
        <p:xfrm>
          <a:off x="713873" y="4474770"/>
          <a:ext cx="4352268" cy="1463040"/>
        </p:xfrm>
        <a:graphic>
          <a:graphicData uri="http://schemas.openxmlformats.org/drawingml/2006/table">
            <a:tbl>
              <a:tblPr firstRow="1" bandRow="1">
                <a:tableStyleId>{073A0DAA-6AF3-43AB-8588-CEC1D06C72B9}</a:tableStyleId>
              </a:tblPr>
              <a:tblGrid>
                <a:gridCol w="2176134">
                  <a:extLst>
                    <a:ext uri="{9D8B030D-6E8A-4147-A177-3AD203B41FA5}">
                      <a16:colId xmlns:a16="http://schemas.microsoft.com/office/drawing/2014/main" val="1990037720"/>
                    </a:ext>
                  </a:extLst>
                </a:gridCol>
                <a:gridCol w="2176134">
                  <a:extLst>
                    <a:ext uri="{9D8B030D-6E8A-4147-A177-3AD203B41FA5}">
                      <a16:colId xmlns:a16="http://schemas.microsoft.com/office/drawing/2014/main" val="585640955"/>
                    </a:ext>
                  </a:extLst>
                </a:gridCol>
              </a:tblGrid>
              <a:tr h="16121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bg1"/>
                          </a:solidFill>
                          <a:effectLst/>
                          <a:latin typeface="Calibri" panose="020F0502020204030204" pitchFamily="34" charset="0"/>
                          <a:ea typeface="Calibri" panose="020F0502020204030204" pitchFamily="34" charset="0"/>
                        </a:rPr>
                        <a:t>Les modalités de financements</a:t>
                      </a:r>
                      <a:endParaRPr lang="fr-FR" sz="1200" b="1" dirty="0">
                        <a:solidFill>
                          <a:schemeClr val="bg1"/>
                        </a:solidFill>
                      </a:endParaRPr>
                    </a:p>
                  </a:txBody>
                  <a:tcPr>
                    <a:solidFill>
                      <a:srgbClr val="C0000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b="1" dirty="0">
                        <a:solidFill>
                          <a:schemeClr val="bg1"/>
                        </a:solidFill>
                      </a:endParaRPr>
                    </a:p>
                  </a:txBody>
                  <a:tcPr>
                    <a:solidFill>
                      <a:srgbClr val="C00000"/>
                    </a:solidFill>
                  </a:tcPr>
                </a:tc>
                <a:extLst>
                  <a:ext uri="{0D108BD9-81ED-4DB2-BD59-A6C34878D82A}">
                    <a16:rowId xmlns:a16="http://schemas.microsoft.com/office/drawing/2014/main" val="1190440470"/>
                  </a:ext>
                </a:extLst>
              </a:tr>
              <a:tr h="656463">
                <a:tc>
                  <a:txBody>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lang="fr-FR" sz="1200" dirty="0">
                          <a:effectLst/>
                          <a:latin typeface="+mn-lt"/>
                          <a:ea typeface="Cambria" panose="02040503050406030204" pitchFamily="18" charset="0"/>
                          <a:cs typeface="Times New Roman" panose="02020603050405020304" pitchFamily="18" charset="0"/>
                        </a:rPr>
                        <a:t>- AMI PREVA’NA 2024 : </a:t>
                      </a:r>
                      <a:r>
                        <a:rPr lang="fr-FR" sz="1200" b="1" dirty="0">
                          <a:effectLst/>
                          <a:latin typeface="+mn-lt"/>
                          <a:ea typeface="Cambria" panose="02040503050406030204" pitchFamily="18" charset="0"/>
                          <a:cs typeface="Times New Roman" panose="02020603050405020304" pitchFamily="18" charset="0"/>
                        </a:rPr>
                        <a:t>priorité 2</a:t>
                      </a:r>
                      <a:r>
                        <a:rPr lang="fr-FR" sz="1200" dirty="0">
                          <a:effectLst/>
                          <a:latin typeface="+mn-lt"/>
                          <a:ea typeface="Cambria" panose="02040503050406030204" pitchFamily="18" charset="0"/>
                          <a:cs typeface="Times New Roman" panose="02020603050405020304" pitchFamily="18" charset="0"/>
                        </a:rPr>
                        <a:t> : </a:t>
                      </a:r>
                      <a:r>
                        <a:rPr lang="fr-FR" sz="1200" b="1" dirty="0">
                          <a:effectLst/>
                          <a:latin typeface="+mn-lt"/>
                          <a:ea typeface="Cambria" panose="02040503050406030204" pitchFamily="18" charset="0"/>
                          <a:cs typeface="Times New Roman" panose="02020603050405020304" pitchFamily="18" charset="0"/>
                        </a:rPr>
                        <a:t>« Tu bouges t’es bien ! »</a:t>
                      </a:r>
                      <a:r>
                        <a:rPr lang="fr-FR" sz="1200" dirty="0">
                          <a:effectLst/>
                          <a:latin typeface="+mn-lt"/>
                          <a:ea typeface="Cambria" panose="02040503050406030204" pitchFamily="18" charset="0"/>
                          <a:cs typeface="Times New Roman" panose="02020603050405020304" pitchFamily="18" charset="0"/>
                        </a:rPr>
                        <a:t> : Faciliter l’accès des jeunes à l’activité physique, en ciblant les plus éloignés de la pratique afin de diminuer leur sédentarité.</a:t>
                      </a:r>
                    </a:p>
                  </a:txBody>
                  <a:tcPr>
                    <a:solidFill>
                      <a:schemeClr val="bg2"/>
                    </a:solidFill>
                  </a:tcPr>
                </a:tc>
                <a:tc>
                  <a:txBody>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lang="fr-FR" sz="1200" dirty="0">
                          <a:effectLst/>
                          <a:latin typeface="+mn-lt"/>
                          <a:ea typeface="Cambria" panose="02040503050406030204" pitchFamily="18" charset="0"/>
                          <a:cs typeface="Times New Roman" panose="02020603050405020304" pitchFamily="18" charset="0"/>
                        </a:rPr>
                        <a:t>-     ARS</a:t>
                      </a:r>
                    </a:p>
                  </a:txBody>
                  <a:tcPr>
                    <a:solidFill>
                      <a:schemeClr val="bg2"/>
                    </a:solidFill>
                  </a:tcPr>
                </a:tc>
                <a:extLst>
                  <a:ext uri="{0D108BD9-81ED-4DB2-BD59-A6C34878D82A}">
                    <a16:rowId xmlns:a16="http://schemas.microsoft.com/office/drawing/2014/main" val="4219211103"/>
                  </a:ext>
                </a:extLst>
              </a:tr>
            </a:tbl>
          </a:graphicData>
        </a:graphic>
      </p:graphicFrame>
    </p:spTree>
    <p:extLst>
      <p:ext uri="{BB962C8B-B14F-4D97-AF65-F5344CB8AC3E}">
        <p14:creationId xmlns:p14="http://schemas.microsoft.com/office/powerpoint/2010/main" val="2756382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0" y="-65357"/>
            <a:ext cx="12192000" cy="1024007"/>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CONTACTS</a:t>
            </a:r>
            <a:endParaRPr kumimoji="0" lang="fr-FR"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9A1E8A23-1B45-FB68-9723-9C780CA5E825}"/>
              </a:ext>
            </a:extLst>
          </p:cNvPr>
          <p:cNvSpPr txBox="1"/>
          <p:nvPr/>
        </p:nvSpPr>
        <p:spPr>
          <a:xfrm>
            <a:off x="567826" y="1158923"/>
            <a:ext cx="10656725" cy="5527732"/>
          </a:xfrm>
          <a:prstGeom prst="rect">
            <a:avLst/>
          </a:prstGeom>
          <a:noFill/>
        </p:spPr>
        <p:txBody>
          <a:bodyPr wrap="square">
            <a:spAutoFit/>
          </a:bodyPr>
          <a:lstStyle/>
          <a:p>
            <a:pPr>
              <a:lnSpc>
                <a:spcPct val="107000"/>
              </a:lnSpc>
              <a:spcAft>
                <a:spcPts val="800"/>
              </a:spcAft>
              <a:defRPr/>
            </a:pPr>
            <a:r>
              <a:rPr kumimoji="0" lang="fr-FR" b="0" i="0" u="none" strike="noStrike" kern="50" cap="none" spc="0" normalizeH="0" baseline="0" noProof="0" dirty="0">
                <a:ln>
                  <a:noFill/>
                </a:ln>
                <a:solidFill>
                  <a:srgbClr val="000000"/>
                </a:solidFill>
                <a:effectLst/>
                <a:uLnTx/>
                <a:uFillTx/>
                <a:latin typeface="Arial" panose="020B0604020202020204" pitchFamily="34" charset="0"/>
                <a:ea typeface="Batang" panose="02030600000101010101" pitchFamily="18" charset="-127"/>
                <a:cs typeface="Arial" panose="020B0604020202020204" pitchFamily="34" charset="0"/>
              </a:rPr>
              <a:t>- Claire LAGARDE, Cheffe de Projet Prévention, accès aux soins, Service santé,</a:t>
            </a:r>
            <a:r>
              <a:rPr lang="fr-FR" kern="50" dirty="0">
                <a:solidFill>
                  <a:srgbClr val="000000"/>
                </a:solidFill>
                <a:latin typeface="Arial" panose="020B0604020202020204" pitchFamily="34" charset="0"/>
                <a:ea typeface="Batang" panose="02030600000101010101" pitchFamily="18" charset="-127"/>
                <a:cs typeface="Arial" panose="020B0604020202020204" pitchFamily="34" charset="0"/>
              </a:rPr>
              <a:t> site de Limoges</a:t>
            </a:r>
            <a:r>
              <a:rPr kumimoji="0" lang="fr-FR" b="0" i="0" u="none" strike="noStrike" kern="50" cap="none" spc="0" normalizeH="0" baseline="0" noProof="0" dirty="0">
                <a:ln>
                  <a:noFill/>
                </a:ln>
                <a:solidFill>
                  <a:srgbClr val="000000"/>
                </a:solidFill>
                <a:effectLst/>
                <a:uLnTx/>
                <a:uFillTx/>
                <a:latin typeface="Arial" panose="020B0604020202020204" pitchFamily="34" charset="0"/>
                <a:ea typeface="Batang" panose="02030600000101010101" pitchFamily="18" charset="-127"/>
                <a:cs typeface="Arial" panose="020B0604020202020204" pitchFamily="34" charset="0"/>
              </a:rPr>
              <a:t> </a:t>
            </a:r>
            <a:r>
              <a:rPr kumimoji="0" lang="fr-FR" b="0" i="0" u="none" strike="noStrike" kern="50" cap="none" spc="0" normalizeH="0" baseline="0" noProof="0" dirty="0">
                <a:ln>
                  <a:noFill/>
                </a:ln>
                <a:solidFill>
                  <a:srgbClr val="000000"/>
                </a:solidFill>
                <a:effectLst/>
                <a:uLnTx/>
                <a:uFillTx/>
                <a:latin typeface="Arial" panose="020B0604020202020204" pitchFamily="34" charset="0"/>
                <a:ea typeface="Batang" panose="02030600000101010101" pitchFamily="18" charset="-127"/>
                <a:cs typeface="Arial" panose="020B0604020202020204" pitchFamily="34" charset="0"/>
                <a:hlinkClick r:id="rId3"/>
              </a:rPr>
              <a:t>claire.lagarde@nouvelle-aquitaine.fr</a:t>
            </a:r>
            <a:r>
              <a:rPr kumimoji="0" lang="fr-FR" b="0" i="0" u="none" strike="noStrike" kern="50" cap="none" spc="0" normalizeH="0" baseline="0" noProof="0" dirty="0">
                <a:ln>
                  <a:noFill/>
                </a:ln>
                <a:solidFill>
                  <a:srgbClr val="000000"/>
                </a:solidFill>
                <a:effectLst/>
                <a:uLnTx/>
                <a:uFillTx/>
                <a:latin typeface="Arial" panose="020B0604020202020204" pitchFamily="34" charset="0"/>
                <a:ea typeface="Batang" panose="02030600000101010101" pitchFamily="18" charset="-127"/>
                <a:cs typeface="Arial" panose="020B0604020202020204" pitchFamily="34" charset="0"/>
              </a:rPr>
              <a:t>, </a:t>
            </a:r>
            <a:r>
              <a:rPr kumimoji="0" lang="fr-FR"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hlinkClick r:id="rId4"/>
              </a:rPr>
              <a:t>contactaapprevana@nouvelle-aquitaine.fr</a:t>
            </a:r>
            <a:endParaRPr kumimoji="0" lang="fr-FR"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defRPr/>
            </a:pPr>
            <a:endParaRPr kumimoji="0" lang="fr-FR"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Arial" panose="020B0604020202020204" pitchFamily="34" charset="0"/>
                <a:ea typeface="Calibri" panose="020F0502020204030204" pitchFamily="34" charset="0"/>
                <a:cs typeface="Arial" panose="020B0604020202020204" pitchFamily="34" charset="0"/>
              </a:rPr>
              <a:t>- Pauline VIAULT, Chargée de mission, service sport, site de </a:t>
            </a:r>
            <a:r>
              <a:rPr lang="fr-FR" sz="1800" dirty="0">
                <a:latin typeface="Arial" panose="020B0604020202020204" pitchFamily="34" charset="0"/>
                <a:ea typeface="Calibri" panose="020F0502020204030204" pitchFamily="34" charset="0"/>
                <a:cs typeface="Arial" panose="020B0604020202020204" pitchFamily="34" charset="0"/>
              </a:rPr>
              <a:t>Poitiers</a:t>
            </a:r>
            <a:r>
              <a:rPr lang="fr-FR" sz="1800" dirty="0">
                <a:effectLst/>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800"/>
              </a:spcAft>
            </a:pPr>
            <a:r>
              <a:rPr lang="fr-FR" sz="18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pauline.viault@nouvelle-aquitaine.fr</a:t>
            </a:r>
            <a:r>
              <a:rPr lang="fr-FR" sz="1800" dirty="0">
                <a:effectLst/>
                <a:latin typeface="Arial" panose="020B0604020202020204" pitchFamily="34" charset="0"/>
                <a:ea typeface="Calibri" panose="020F0502020204030204" pitchFamily="34" charset="0"/>
                <a:cs typeface="Arial" panose="020B0604020202020204" pitchFamily="34" charset="0"/>
              </a:rPr>
              <a:t> </a:t>
            </a:r>
          </a:p>
          <a:p>
            <a:pPr lvl="0" algn="just">
              <a:lnSpc>
                <a:spcPct val="107000"/>
              </a:lnSpc>
              <a:tabLst>
                <a:tab pos="497840" algn="l"/>
              </a:tabLst>
            </a:pPr>
            <a:endParaRPr lang="fr-FR" kern="50" dirty="0">
              <a:solidFill>
                <a:srgbClr val="000000"/>
              </a:solidFill>
              <a:latin typeface="Arial" panose="020B0604020202020204" pitchFamily="34" charset="0"/>
              <a:ea typeface="Batang" panose="02030600000101010101" pitchFamily="18" charset="-127"/>
              <a:cs typeface="Arial" panose="020B0604020202020204" pitchFamily="34" charset="0"/>
            </a:endParaRPr>
          </a:p>
          <a:p>
            <a:pPr lvl="0" algn="just">
              <a:lnSpc>
                <a:spcPct val="107000"/>
              </a:lnSpc>
              <a:tabLst>
                <a:tab pos="497840" algn="l"/>
              </a:tabLst>
            </a:pPr>
            <a:r>
              <a:rPr lang="fr-FR" kern="50" dirty="0">
                <a:solidFill>
                  <a:srgbClr val="000000"/>
                </a:solidFill>
                <a:latin typeface="Arial" panose="020B0604020202020204" pitchFamily="34" charset="0"/>
                <a:ea typeface="Batang" panose="02030600000101010101" pitchFamily="18" charset="-127"/>
                <a:cs typeface="Arial" panose="020B0604020202020204" pitchFamily="34" charset="0"/>
              </a:rPr>
              <a:t>- Amélie BOUIN, Chargée de mission, service sport, site de Bordeaux.</a:t>
            </a:r>
          </a:p>
          <a:p>
            <a:pPr lvl="0" algn="just">
              <a:lnSpc>
                <a:spcPct val="107000"/>
              </a:lnSpc>
              <a:tabLst>
                <a:tab pos="497840" algn="l"/>
              </a:tabLst>
            </a:pPr>
            <a:r>
              <a:rPr lang="fr-FR" kern="50" dirty="0">
                <a:solidFill>
                  <a:srgbClr val="000000"/>
                </a:solidFill>
                <a:latin typeface="Arial" panose="020B0604020202020204" pitchFamily="34" charset="0"/>
                <a:ea typeface="Batang" panose="02030600000101010101" pitchFamily="18" charset="-127"/>
                <a:cs typeface="Arial" panose="020B0604020202020204" pitchFamily="34" charset="0"/>
                <a:hlinkClick r:id="rId6"/>
              </a:rPr>
              <a:t>amelie.bouin@nouvelle-aquitaine.fr</a:t>
            </a:r>
            <a:r>
              <a:rPr lang="fr-FR" kern="50" dirty="0">
                <a:solidFill>
                  <a:srgbClr val="000000"/>
                </a:solidFill>
                <a:latin typeface="Arial" panose="020B0604020202020204" pitchFamily="34" charset="0"/>
                <a:ea typeface="Batang" panose="02030600000101010101" pitchFamily="18" charset="-127"/>
                <a:cs typeface="Arial" panose="020B0604020202020204" pitchFamily="34" charset="0"/>
              </a:rPr>
              <a:t> </a:t>
            </a:r>
          </a:p>
          <a:p>
            <a:pPr lvl="0" algn="just">
              <a:lnSpc>
                <a:spcPct val="107000"/>
              </a:lnSpc>
              <a:tabLst>
                <a:tab pos="497840" algn="l"/>
              </a:tabLst>
            </a:pPr>
            <a:endParaRPr lang="fr-FR" sz="1800" dirty="0">
              <a:effectLst/>
              <a:latin typeface="Arial" panose="020B0604020202020204" pitchFamily="34" charset="0"/>
              <a:ea typeface="Calibri" panose="020F0502020204030204" pitchFamily="34" charset="0"/>
              <a:cs typeface="Arial" panose="020B0604020202020204" pitchFamily="34" charset="0"/>
            </a:endParaRPr>
          </a:p>
          <a:p>
            <a:pPr lvl="0" algn="just">
              <a:lnSpc>
                <a:spcPct val="107000"/>
              </a:lnSpc>
              <a:tabLst>
                <a:tab pos="497840" algn="l"/>
              </a:tabLst>
            </a:pPr>
            <a:r>
              <a:rPr lang="fr-FR" sz="1800" dirty="0">
                <a:effectLst/>
                <a:latin typeface="Arial" panose="020B0604020202020204" pitchFamily="34" charset="0"/>
                <a:ea typeface="Calibri" panose="020F0502020204030204" pitchFamily="34" charset="0"/>
                <a:cs typeface="Arial" panose="020B0604020202020204" pitchFamily="34" charset="0"/>
              </a:rPr>
              <a:t>- Catherine BRIGNAUD, </a:t>
            </a:r>
            <a:r>
              <a:rPr lang="fr-FR" sz="1800" kern="50" dirty="0">
                <a:solidFill>
                  <a:srgbClr val="000000"/>
                </a:solidFill>
                <a:effectLst/>
                <a:latin typeface="Arial" panose="020B0604020202020204" pitchFamily="34" charset="0"/>
                <a:ea typeface="Batang" panose="02030600000101010101" pitchFamily="18" charset="-127"/>
                <a:cs typeface="Arial" panose="020B0604020202020204" pitchFamily="34" charset="0"/>
              </a:rPr>
              <a:t>Gestionnaire administrative et financière, Service sport, site de Bordeaux.</a:t>
            </a:r>
          </a:p>
          <a:p>
            <a:pPr lvl="0" algn="just">
              <a:lnSpc>
                <a:spcPct val="107000"/>
              </a:lnSpc>
              <a:tabLst>
                <a:tab pos="497840" algn="l"/>
              </a:tabLst>
            </a:pPr>
            <a:r>
              <a:rPr lang="fr-FR" kern="50" dirty="0">
                <a:solidFill>
                  <a:srgbClr val="000000"/>
                </a:solidFill>
                <a:latin typeface="Arial" panose="020B0604020202020204" pitchFamily="34" charset="0"/>
                <a:ea typeface="Batang" panose="02030600000101010101" pitchFamily="18" charset="-127"/>
                <a:cs typeface="Arial" panose="020B0604020202020204" pitchFamily="34" charset="0"/>
                <a:hlinkClick r:id="rId7"/>
              </a:rPr>
              <a:t>c</a:t>
            </a:r>
            <a:r>
              <a:rPr lang="fr-FR" sz="1800" kern="50" dirty="0">
                <a:solidFill>
                  <a:srgbClr val="000000"/>
                </a:solidFill>
                <a:latin typeface="Arial" panose="020B0604020202020204" pitchFamily="34" charset="0"/>
                <a:ea typeface="Batang" panose="02030600000101010101" pitchFamily="18" charset="-127"/>
                <a:cs typeface="Arial" panose="020B0604020202020204" pitchFamily="34" charset="0"/>
                <a:hlinkClick r:id="rId7"/>
              </a:rPr>
              <a:t>atherine.brignaud@nouvelle-aquitaine.fr</a:t>
            </a:r>
            <a:r>
              <a:rPr lang="fr-FR" sz="1800" kern="50" dirty="0">
                <a:solidFill>
                  <a:srgbClr val="000000"/>
                </a:solidFill>
                <a:latin typeface="Arial" panose="020B0604020202020204" pitchFamily="34" charset="0"/>
                <a:ea typeface="Batang" panose="02030600000101010101" pitchFamily="18" charset="-127"/>
                <a:cs typeface="Arial" panose="020B0604020202020204" pitchFamily="34" charset="0"/>
              </a:rPr>
              <a:t> </a:t>
            </a:r>
          </a:p>
          <a:p>
            <a:pPr lvl="0" algn="just">
              <a:lnSpc>
                <a:spcPct val="107000"/>
              </a:lnSpc>
              <a:tabLst>
                <a:tab pos="497840" algn="l"/>
              </a:tabLst>
            </a:pPr>
            <a:endParaRPr lang="fr-FR" sz="1800" kern="50" dirty="0">
              <a:solidFill>
                <a:srgbClr val="000000"/>
              </a:solidFill>
              <a:latin typeface="Arial" panose="020B0604020202020204" pitchFamily="34" charset="0"/>
              <a:ea typeface="Batang" panose="02030600000101010101" pitchFamily="18" charset="-127"/>
              <a:cs typeface="Arial" panose="020B0604020202020204" pitchFamily="34" charset="0"/>
            </a:endParaRPr>
          </a:p>
          <a:p>
            <a:pPr lvl="0" algn="just">
              <a:lnSpc>
                <a:spcPct val="107000"/>
              </a:lnSpc>
              <a:tabLst>
                <a:tab pos="497840" algn="l"/>
              </a:tabLst>
            </a:pPr>
            <a:r>
              <a:rPr lang="fr-FR" sz="1800" kern="50" dirty="0">
                <a:solidFill>
                  <a:srgbClr val="000000"/>
                </a:solidFill>
                <a:latin typeface="Arial" panose="020B0604020202020204" pitchFamily="34" charset="0"/>
                <a:ea typeface="Batang" panose="02030600000101010101" pitchFamily="18" charset="-127"/>
                <a:cs typeface="Arial" panose="020B0604020202020204" pitchFamily="34" charset="0"/>
              </a:rPr>
              <a:t>- Muriel BLANC, Responsable d’unité Fonctionnement et Equipement des Lycées, site de Bordeaux.</a:t>
            </a:r>
          </a:p>
          <a:p>
            <a:pPr lvl="0" algn="just">
              <a:lnSpc>
                <a:spcPct val="107000"/>
              </a:lnSpc>
              <a:tabLst>
                <a:tab pos="497840" algn="l"/>
              </a:tabLst>
            </a:pPr>
            <a:r>
              <a:rPr lang="fr-FR" sz="1800" kern="50" dirty="0">
                <a:solidFill>
                  <a:srgbClr val="000000"/>
                </a:solidFill>
                <a:latin typeface="Arial" panose="020B0604020202020204" pitchFamily="34" charset="0"/>
                <a:ea typeface="Batang" panose="02030600000101010101" pitchFamily="18" charset="-127"/>
                <a:cs typeface="Arial" panose="020B0604020202020204" pitchFamily="34" charset="0"/>
                <a:hlinkClick r:id="rId8"/>
              </a:rPr>
              <a:t>muriel.blanc@nouvelle-aquitaine.fr</a:t>
            </a:r>
            <a:endParaRPr lang="fr-FR" sz="1800" kern="50" dirty="0">
              <a:solidFill>
                <a:srgbClr val="000000"/>
              </a:solidFill>
              <a:latin typeface="Arial" panose="020B0604020202020204" pitchFamily="34" charset="0"/>
              <a:ea typeface="Batang" panose="02030600000101010101" pitchFamily="18" charset="-127"/>
              <a:cs typeface="Arial" panose="020B0604020202020204" pitchFamily="34" charset="0"/>
            </a:endParaRPr>
          </a:p>
          <a:p>
            <a:pPr lvl="0" algn="just">
              <a:lnSpc>
                <a:spcPct val="107000"/>
              </a:lnSpc>
              <a:tabLst>
                <a:tab pos="497840" algn="l"/>
              </a:tabLst>
            </a:pPr>
            <a:endParaRPr lang="fr-FR" sz="1800" kern="50" dirty="0">
              <a:solidFill>
                <a:srgbClr val="000000"/>
              </a:solidFill>
              <a:effectLst/>
              <a:latin typeface="Arial" panose="020B0604020202020204" pitchFamily="34" charset="0"/>
              <a:ea typeface="Batang" panose="02030600000101010101" pitchFamily="18" charset="-127"/>
              <a:cs typeface="Arial" panose="020B0604020202020204" pitchFamily="34" charset="0"/>
            </a:endParaRPr>
          </a:p>
          <a:p>
            <a:pPr lvl="0" algn="just">
              <a:lnSpc>
                <a:spcPct val="107000"/>
              </a:lnSpc>
              <a:tabLst>
                <a:tab pos="497840" algn="l"/>
              </a:tabLst>
            </a:pPr>
            <a:r>
              <a:rPr lang="fr-FR" sz="1800" kern="50" dirty="0">
                <a:solidFill>
                  <a:srgbClr val="000000"/>
                </a:solidFill>
                <a:latin typeface="Arial" panose="020B0604020202020204" pitchFamily="34" charset="0"/>
                <a:ea typeface="Batang" panose="02030600000101010101" pitchFamily="18" charset="-127"/>
                <a:cs typeface="Arial" panose="020B0604020202020204" pitchFamily="34" charset="0"/>
              </a:rPr>
              <a:t>Une adresse partagée : </a:t>
            </a:r>
            <a:r>
              <a:rPr lang="fr-FR" sz="1800" kern="50" dirty="0">
                <a:solidFill>
                  <a:srgbClr val="000000"/>
                </a:solidFill>
                <a:latin typeface="Arial" panose="020B0604020202020204" pitchFamily="34" charset="0"/>
                <a:ea typeface="Batang" panose="02030600000101010101" pitchFamily="18" charset="-127"/>
                <a:cs typeface="Arial" panose="020B0604020202020204" pitchFamily="34" charset="0"/>
                <a:hlinkClick r:id="rId9"/>
              </a:rPr>
              <a:t>activitephysiquedesjeunes@nouvelle-aquitaine.fr</a:t>
            </a:r>
            <a:endParaRPr lang="fr-FR" sz="1800" kern="50" dirty="0">
              <a:solidFill>
                <a:srgbClr val="000000"/>
              </a:solidFill>
              <a:latin typeface="Arial" panose="020B0604020202020204" pitchFamily="34" charset="0"/>
              <a:ea typeface="Batang" panose="02030600000101010101" pitchFamily="18" charset="-127"/>
              <a:cs typeface="Arial" panose="020B0604020202020204" pitchFamily="34" charset="0"/>
            </a:endParaRPr>
          </a:p>
          <a:p>
            <a:pPr marL="457200" marR="0" lvl="1" indent="0" algn="ctr" defTabSz="914400" rtl="0" eaLnBrk="1" fontAlgn="auto" latinLnBrk="0" hangingPunct="1">
              <a:lnSpc>
                <a:spcPct val="107000"/>
              </a:lnSpc>
              <a:spcBef>
                <a:spcPts val="0"/>
              </a:spcBef>
              <a:spcAft>
                <a:spcPts val="8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56D2399B-9D3F-8568-B5A7-2C7E00244276}"/>
              </a:ext>
            </a:extLst>
          </p:cNvPr>
          <p:cNvPicPr>
            <a:picLocks noChangeAspect="1"/>
          </p:cNvPicPr>
          <p:nvPr/>
        </p:nvPicPr>
        <p:blipFill>
          <a:blip r:embed="rId10"/>
          <a:stretch>
            <a:fillRect/>
          </a:stretch>
        </p:blipFill>
        <p:spPr>
          <a:xfrm>
            <a:off x="10255348" y="-306762"/>
            <a:ext cx="2076388" cy="1465685"/>
          </a:xfrm>
          <a:prstGeom prst="rect">
            <a:avLst/>
          </a:prstGeom>
        </p:spPr>
      </p:pic>
    </p:spTree>
    <p:extLst>
      <p:ext uri="{BB962C8B-B14F-4D97-AF65-F5344CB8AC3E}">
        <p14:creationId xmlns:p14="http://schemas.microsoft.com/office/powerpoint/2010/main" val="1402097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E4C9B35-9FAF-A94C-9276-11B915D481A4}"/>
              </a:ext>
            </a:extLst>
          </p:cNvPr>
          <p:cNvSpPr txBox="1"/>
          <p:nvPr/>
        </p:nvSpPr>
        <p:spPr>
          <a:xfrm>
            <a:off x="838200" y="2262700"/>
            <a:ext cx="105156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Nous vous remercions pour votre participation et votre implication.</a:t>
            </a:r>
          </a:p>
        </p:txBody>
      </p:sp>
      <p:sp>
        <p:nvSpPr>
          <p:cNvPr id="2" name="Espace réservé du numéro de diapositive 1">
            <a:extLst>
              <a:ext uri="{FF2B5EF4-FFF2-40B4-BE49-F238E27FC236}">
                <a16:creationId xmlns:a16="http://schemas.microsoft.com/office/drawing/2014/main" id="{66DD2C0B-6345-AEF6-9F3D-15058C5DC321}"/>
              </a:ext>
            </a:extLst>
          </p:cNvPr>
          <p:cNvSpPr>
            <a:spLocks noGrp="1"/>
          </p:cNvSpPr>
          <p:nvPr>
            <p:ph type="sldNum" sz="quarter" idx="12"/>
          </p:nvPr>
        </p:nvSpPr>
        <p:spPr/>
        <p:txBody>
          <a:bodyPr/>
          <a:lstStyle/>
          <a:p>
            <a:fld id="{47D8C10C-C46B-4EFC-86E2-3F9DA27516D5}" type="slidenum">
              <a:rPr lang="fr-FR" smtClean="0">
                <a:solidFill>
                  <a:prstClr val="black">
                    <a:tint val="75000"/>
                  </a:prstClr>
                </a:solidFill>
              </a:rPr>
              <a:pPr/>
              <a:t>29</a:t>
            </a:fld>
            <a:endParaRPr lang="fr-FR" dirty="0">
              <a:solidFill>
                <a:prstClr val="black">
                  <a:tint val="75000"/>
                </a:prstClr>
              </a:solidFill>
            </a:endParaRPr>
          </a:p>
        </p:txBody>
      </p:sp>
      <p:pic>
        <p:nvPicPr>
          <p:cNvPr id="3" name="Image 2">
            <a:extLst>
              <a:ext uri="{FF2B5EF4-FFF2-40B4-BE49-F238E27FC236}">
                <a16:creationId xmlns:a16="http://schemas.microsoft.com/office/drawing/2014/main" id="{31D80EA8-7A33-9E74-CA83-1CC63D578D5D}"/>
              </a:ext>
            </a:extLst>
          </p:cNvPr>
          <p:cNvPicPr>
            <a:picLocks noChangeAspect="1"/>
          </p:cNvPicPr>
          <p:nvPr/>
        </p:nvPicPr>
        <p:blipFill>
          <a:blip r:embed="rId2"/>
          <a:stretch>
            <a:fillRect/>
          </a:stretch>
        </p:blipFill>
        <p:spPr>
          <a:xfrm>
            <a:off x="9480518" y="0"/>
            <a:ext cx="2471225" cy="1744394"/>
          </a:xfrm>
          <a:prstGeom prst="rect">
            <a:avLst/>
          </a:prstGeom>
        </p:spPr>
      </p:pic>
    </p:spTree>
    <p:extLst>
      <p:ext uri="{BB962C8B-B14F-4D97-AF65-F5344CB8AC3E}">
        <p14:creationId xmlns:p14="http://schemas.microsoft.com/office/powerpoint/2010/main" val="2060167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BA48EA3-946F-A420-B225-DD3FA3FB46E3}"/>
              </a:ext>
            </a:extLst>
          </p:cNvPr>
          <p:cNvSpPr>
            <a:spLocks noGrp="1"/>
          </p:cNvSpPr>
          <p:nvPr>
            <p:ph type="ctrTitle"/>
          </p:nvPr>
        </p:nvSpPr>
        <p:spPr>
          <a:xfrm>
            <a:off x="1579653" y="895530"/>
            <a:ext cx="9144000" cy="306387"/>
          </a:xfrm>
        </p:spPr>
        <p:txBody>
          <a:bodyPr>
            <a:noAutofit/>
          </a:bodyPr>
          <a:lstStyle/>
          <a:p>
            <a:r>
              <a:rPr lang="fr-FR" sz="2000" b="1" dirty="0"/>
              <a:t>Ouverture par Madame Marie-Laure LAFARGUE, </a:t>
            </a:r>
            <a:r>
              <a:rPr lang="fr-FR" sz="2000" dirty="0"/>
              <a:t>Conseillère Régionale, déléguée à la prévention, sport-santé, santé des jeunes et des personnes précaires</a:t>
            </a:r>
          </a:p>
        </p:txBody>
      </p:sp>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3" descr="Une image contenant texte, capture d’écran, graphisme, Graphique&#10;&#10;Description générée automatiquement">
            <a:extLst>
              <a:ext uri="{FF2B5EF4-FFF2-40B4-BE49-F238E27FC236}">
                <a16:creationId xmlns:a16="http://schemas.microsoft.com/office/drawing/2014/main" id="{8F06292A-DFC3-9C68-54D5-12285F548F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176" y="1201917"/>
            <a:ext cx="3278477" cy="4638232"/>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diagramme, Police&#10;&#10;Description générée automatiquement">
            <a:extLst>
              <a:ext uri="{FF2B5EF4-FFF2-40B4-BE49-F238E27FC236}">
                <a16:creationId xmlns:a16="http://schemas.microsoft.com/office/drawing/2014/main" id="{5E3F8C86-83B8-2F6D-4BBB-C43B8C9BE5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1714" y="1201917"/>
            <a:ext cx="3279878" cy="4638231"/>
          </a:xfrm>
          <a:prstGeom prst="rect">
            <a:avLst/>
          </a:prstGeom>
          <a:ln>
            <a:noFill/>
          </a:ln>
          <a:effectLst>
            <a:outerShdw blurRad="292100" dist="139700" dir="2700000" algn="tl" rotWithShape="0">
              <a:srgbClr val="333333">
                <a:alpha val="65000"/>
              </a:srgbClr>
            </a:outerShdw>
          </a:effectLst>
        </p:spPr>
      </p:pic>
      <p:pic>
        <p:nvPicPr>
          <p:cNvPr id="2" name="Image 1">
            <a:extLst>
              <a:ext uri="{FF2B5EF4-FFF2-40B4-BE49-F238E27FC236}">
                <a16:creationId xmlns:a16="http://schemas.microsoft.com/office/drawing/2014/main" id="{08DDB1C0-37D7-FC76-5F1F-06C9DB3A0263}"/>
              </a:ext>
            </a:extLst>
          </p:cNvPr>
          <p:cNvPicPr>
            <a:picLocks noChangeAspect="1"/>
          </p:cNvPicPr>
          <p:nvPr/>
        </p:nvPicPr>
        <p:blipFill>
          <a:blip r:embed="rId5"/>
          <a:stretch>
            <a:fillRect/>
          </a:stretch>
        </p:blipFill>
        <p:spPr>
          <a:xfrm>
            <a:off x="10723653" y="-45970"/>
            <a:ext cx="1552381" cy="1095238"/>
          </a:xfrm>
          <a:prstGeom prst="rect">
            <a:avLst/>
          </a:prstGeom>
        </p:spPr>
      </p:pic>
      <p:pic>
        <p:nvPicPr>
          <p:cNvPr id="5" name="Image 4">
            <a:extLst>
              <a:ext uri="{FF2B5EF4-FFF2-40B4-BE49-F238E27FC236}">
                <a16:creationId xmlns:a16="http://schemas.microsoft.com/office/drawing/2014/main" id="{C9BDA763-9560-4E57-6273-7AE74E809FCA}"/>
              </a:ext>
            </a:extLst>
          </p:cNvPr>
          <p:cNvPicPr>
            <a:picLocks noChangeAspect="1"/>
          </p:cNvPicPr>
          <p:nvPr/>
        </p:nvPicPr>
        <p:blipFill>
          <a:blip r:embed="rId6"/>
          <a:stretch>
            <a:fillRect/>
          </a:stretch>
        </p:blipFill>
        <p:spPr>
          <a:xfrm>
            <a:off x="8157934" y="1265251"/>
            <a:ext cx="3195866" cy="4327498"/>
          </a:xfrm>
          <a:prstGeom prst="rect">
            <a:avLst/>
          </a:prstGeom>
        </p:spPr>
      </p:pic>
    </p:spTree>
    <p:extLst>
      <p:ext uri="{BB962C8B-B14F-4D97-AF65-F5344CB8AC3E}">
        <p14:creationId xmlns:p14="http://schemas.microsoft.com/office/powerpoint/2010/main" val="734841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p:cNvSpPr/>
          <p:nvPr/>
        </p:nvSpPr>
        <p:spPr>
          <a:xfrm>
            <a:off x="0" y="-17338"/>
            <a:ext cx="12192000" cy="1048871"/>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latin typeface="Arial Narrow" panose="020B0606020202030204" pitchFamily="34" charset="0"/>
              <a:ea typeface="Calibri" panose="020F0502020204030204" pitchFamily="34" charset="0"/>
            </a:endParaRPr>
          </a:p>
          <a:p>
            <a:pPr algn="ctr"/>
            <a:r>
              <a:rPr lang="fr-FR" sz="2200" b="1" dirty="0">
                <a:solidFill>
                  <a:schemeClr val="bg1"/>
                </a:solidFill>
                <a:latin typeface="Arial Narrow" panose="020B0606020202030204" pitchFamily="34" charset="0"/>
                <a:ea typeface="Calibri" panose="020F0502020204030204" pitchFamily="34" charset="0"/>
              </a:rPr>
              <a:t> I - CONTEXTE ET ENJEUX EN MATIERE DE PROMOTION DE L’ACTIVITE PHYSIQUE</a:t>
            </a:r>
          </a:p>
          <a:p>
            <a:pPr algn="ctr"/>
            <a:endParaRPr lang="fr-FR" sz="2600" b="1" dirty="0">
              <a:solidFill>
                <a:srgbClr val="4DC4FF"/>
              </a:solidFill>
              <a:latin typeface="Arial Narrow" panose="020B0606020202030204" pitchFamily="34" charset="0"/>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3200" b="1" dirty="0">
              <a:solidFill>
                <a:prstClr val="black"/>
              </a:solidFill>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1400" dirty="0">
              <a:solidFill>
                <a:prstClr val="black"/>
              </a:solidFill>
              <a:latin typeface="Calibri Light" panose="020F0302020204030204"/>
              <a:cs typeface="Gotham-Book"/>
            </a:endParaRPr>
          </a:p>
        </p:txBody>
      </p:sp>
      <p:sp>
        <p:nvSpPr>
          <p:cNvPr id="5" name="Espace réservé du texte 2"/>
          <p:cNvSpPr txBox="1">
            <a:spLocks/>
          </p:cNvSpPr>
          <p:nvPr/>
        </p:nvSpPr>
        <p:spPr>
          <a:xfrm>
            <a:off x="722312" y="5132070"/>
            <a:ext cx="7772400" cy="411480"/>
          </a:xfrm>
          <a:prstGeom prst="rect">
            <a:avLst/>
          </a:prstGeom>
        </p:spPr>
        <p:txBody>
          <a:bodyPr anchor="b"/>
          <a:lstStyle>
            <a:lvl1pPr marL="0" indent="0" algn="l" defTabSz="457200" rtl="0" eaLnBrk="1" latinLnBrk="0" hangingPunct="1">
              <a:spcBef>
                <a:spcPct val="20000"/>
              </a:spcBef>
              <a:buFont typeface="Arial"/>
              <a:buNone/>
              <a:defRPr sz="2000" kern="1200">
                <a:solidFill>
                  <a:srgbClr val="BE0041"/>
                </a:solidFill>
                <a:latin typeface="Gotham-Book"/>
                <a:ea typeface="+mn-ea"/>
                <a:cs typeface="Gotham-Book"/>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endParaRPr lang="fr-FR" sz="1800" dirty="0">
              <a:solidFill>
                <a:prstClr val="black"/>
              </a:solidFill>
              <a:latin typeface="Calibri Light" panose="020F0302020204030204"/>
            </a:endParaRPr>
          </a:p>
        </p:txBody>
      </p:sp>
      <p:sp>
        <p:nvSpPr>
          <p:cNvPr id="14" name="Rectangle 13"/>
          <p:cNvSpPr/>
          <p:nvPr/>
        </p:nvSpPr>
        <p:spPr>
          <a:xfrm>
            <a:off x="998796" y="1680460"/>
            <a:ext cx="11333910" cy="923330"/>
          </a:xfrm>
          <a:prstGeom prst="rect">
            <a:avLst/>
          </a:prstGeom>
        </p:spPr>
        <p:txBody>
          <a:bodyPr wrap="square">
            <a:spAutoFit/>
          </a:bodyPr>
          <a:lstStyle/>
          <a:p>
            <a:endParaRPr lang="fr-FR" dirty="0">
              <a:latin typeface="Arial Narrow" panose="020B0606020202030204" pitchFamily="34" charset="0"/>
            </a:endParaRPr>
          </a:p>
          <a:p>
            <a:endParaRPr lang="fr-FR" dirty="0">
              <a:latin typeface="Arial Narrow" panose="020B0606020202030204" pitchFamily="34" charset="0"/>
            </a:endParaRPr>
          </a:p>
          <a:p>
            <a:endParaRPr lang="fr-FR" dirty="0">
              <a:latin typeface="Arial Narrow" panose="020B0606020202030204" pitchFamily="34" charset="0"/>
            </a:endParaRPr>
          </a:p>
        </p:txBody>
      </p:sp>
      <p:sp>
        <p:nvSpPr>
          <p:cNvPr id="7" name="Rectangle 6"/>
          <p:cNvSpPr/>
          <p:nvPr/>
        </p:nvSpPr>
        <p:spPr>
          <a:xfrm>
            <a:off x="933115" y="1314450"/>
            <a:ext cx="10078328" cy="1569660"/>
          </a:xfrm>
          <a:prstGeom prst="rect">
            <a:avLst/>
          </a:prstGeom>
        </p:spPr>
        <p:txBody>
          <a:bodyPr wrap="square">
            <a:spAutoFit/>
          </a:bodyPr>
          <a:lstStyle/>
          <a:p>
            <a:pPr algn="just"/>
            <a:endParaRPr lang="fr-FR" sz="2400" dirty="0">
              <a:solidFill>
                <a:schemeClr val="accent1">
                  <a:lumMod val="50000"/>
                </a:schemeClr>
              </a:solidFill>
              <a:latin typeface="Arial Narrow" panose="020B0606020202030204" pitchFamily="34" charset="0"/>
            </a:endParaRPr>
          </a:p>
          <a:p>
            <a:pPr algn="just"/>
            <a:endParaRPr lang="fr-FR" sz="2400" dirty="0">
              <a:solidFill>
                <a:schemeClr val="accent1">
                  <a:lumMod val="50000"/>
                </a:schemeClr>
              </a:solidFill>
              <a:latin typeface="Arial Narrow" panose="020B0606020202030204" pitchFamily="34" charset="0"/>
            </a:endParaRPr>
          </a:p>
          <a:p>
            <a:pPr algn="just"/>
            <a:endParaRPr lang="fr-FR" sz="2400" dirty="0">
              <a:solidFill>
                <a:schemeClr val="accent1">
                  <a:lumMod val="50000"/>
                </a:schemeClr>
              </a:solidFill>
              <a:latin typeface="Arial Narrow" panose="020B0606020202030204" pitchFamily="34" charset="0"/>
            </a:endParaRPr>
          </a:p>
          <a:p>
            <a:pPr algn="just"/>
            <a:endParaRPr lang="fr-FR" sz="2400" dirty="0">
              <a:solidFill>
                <a:schemeClr val="accent1">
                  <a:lumMod val="50000"/>
                </a:schemeClr>
              </a:solidFill>
              <a:latin typeface="Arial Narrow" panose="020B0606020202030204" pitchFamily="34" charset="0"/>
            </a:endParaRPr>
          </a:p>
        </p:txBody>
      </p:sp>
      <p:sp>
        <p:nvSpPr>
          <p:cNvPr id="10" name="Espace réservé du numéro de diapositive 9"/>
          <p:cNvSpPr>
            <a:spLocks noGrp="1"/>
          </p:cNvSpPr>
          <p:nvPr>
            <p:ph type="sldNum" sz="quarter" idx="12"/>
          </p:nvPr>
        </p:nvSpPr>
        <p:spPr/>
        <p:txBody>
          <a:bodyPr/>
          <a:lstStyle/>
          <a:p>
            <a:fld id="{47D8C10C-C46B-4EFC-86E2-3F9DA27516D5}" type="slidenum">
              <a:rPr lang="fr-FR" smtClean="0">
                <a:solidFill>
                  <a:schemeClr val="tx1"/>
                </a:solidFill>
              </a:rPr>
              <a:pPr/>
              <a:t>4</a:t>
            </a:fld>
            <a:endParaRPr lang="fr-FR" dirty="0">
              <a:solidFill>
                <a:schemeClr val="tx1"/>
              </a:solidFill>
            </a:endParaRPr>
          </a:p>
        </p:txBody>
      </p:sp>
      <p:sp>
        <p:nvSpPr>
          <p:cNvPr id="12" name="ZoneTexte 11">
            <a:extLst>
              <a:ext uri="{FF2B5EF4-FFF2-40B4-BE49-F238E27FC236}">
                <a16:creationId xmlns:a16="http://schemas.microsoft.com/office/drawing/2014/main" id="{811D2B10-A29C-BFFB-58CD-CA4A908E1647}"/>
              </a:ext>
            </a:extLst>
          </p:cNvPr>
          <p:cNvSpPr txBox="1"/>
          <p:nvPr/>
        </p:nvSpPr>
        <p:spPr>
          <a:xfrm>
            <a:off x="246239" y="1031533"/>
            <a:ext cx="10765204" cy="5632311"/>
          </a:xfrm>
          <a:prstGeom prst="rect">
            <a:avLst/>
          </a:prstGeom>
          <a:noFill/>
        </p:spPr>
        <p:txBody>
          <a:bodyPr wrap="square">
            <a:spAutoFit/>
          </a:bodyPr>
          <a:lstStyle/>
          <a:p>
            <a:pPr marL="285750" indent="-285750" algn="just">
              <a:buFont typeface="Wingdings" panose="05000000000000000000" pitchFamily="2" charset="2"/>
              <a:buChar char="Ø"/>
            </a:pPr>
            <a:endParaRPr lang="fr-FR"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fr-FR" sz="2000" dirty="0">
                <a:latin typeface="Arial" panose="020B0604020202020204" pitchFamily="34" charset="0"/>
                <a:cs typeface="Arial" panose="020B0604020202020204" pitchFamily="34" charset="0"/>
              </a:rPr>
              <a:t>Il est établi qu’une activité physique régulière participe aux apprentissages, au développement personnel et au bien-être des jeunes, en plus de contribuer à la prévention de la plupart des maladies chroniques. </a:t>
            </a:r>
          </a:p>
          <a:p>
            <a:pPr algn="just"/>
            <a:endParaRPr lang="fr-FR"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fr-FR" sz="2000" dirty="0">
                <a:latin typeface="Arial" panose="020B0604020202020204" pitchFamily="34" charset="0"/>
                <a:cs typeface="Arial" panose="020B0604020202020204" pitchFamily="34" charset="0"/>
              </a:rPr>
              <a:t>Inversement, l’adoption durable d’un comportement sédentaire diminue l’efficacité cognitive au quotidien, et constitue un facteur de risque dans le développement de ces mêmes maladies chroniques. </a:t>
            </a:r>
          </a:p>
          <a:p>
            <a:pPr algn="just"/>
            <a:endParaRPr lang="fr-FR"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fr-FR" sz="2000" dirty="0">
                <a:latin typeface="Arial" panose="020B0604020202020204" pitchFamily="34" charset="0"/>
                <a:cs typeface="Arial" panose="020B0604020202020204" pitchFamily="34" charset="0"/>
              </a:rPr>
              <a:t>La région Nouvelle Aquitaine a pris la mesure de cet enjeu et l’a inscrit dans les priorités de </a:t>
            </a:r>
            <a:r>
              <a:rPr lang="fr-F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 feuille de route santé 2023-202</a:t>
            </a:r>
            <a:r>
              <a:rPr lang="fr-FR" sz="2000" dirty="0">
                <a:latin typeface="Arial" panose="020B0604020202020204" pitchFamily="34" charset="0"/>
                <a:cs typeface="Arial" panose="020B0604020202020204" pitchFamily="34" charset="0"/>
              </a:rPr>
              <a:t>8. L’activité physique des adolescents fait ainsi partie des objectifs prioritaires de l’objectif </a:t>
            </a:r>
            <a:r>
              <a:rPr lang="fr-FR" sz="2000" i="1" dirty="0">
                <a:latin typeface="Arial" panose="020B0604020202020204" pitchFamily="34" charset="0"/>
                <a:cs typeface="Arial" panose="020B0604020202020204" pitchFamily="34" charset="0"/>
              </a:rPr>
              <a:t>« </a:t>
            </a:r>
            <a:r>
              <a:rPr lang="fr-FR"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Faire de la Nouvelle Aquitaine un territoire de bonne santé »</a:t>
            </a:r>
            <a:r>
              <a:rPr lang="fr-F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par le biais notamment du programme Tu bouges t’es bien !.</a:t>
            </a:r>
          </a:p>
          <a:p>
            <a:pPr algn="just"/>
            <a:endParaRPr lang="fr-F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fr-FR" sz="2000" dirty="0">
                <a:latin typeface="Arial" panose="020B0604020202020204" pitchFamily="34" charset="0"/>
                <a:cs typeface="Arial" panose="020B0604020202020204" pitchFamily="34" charset="0"/>
              </a:rPr>
              <a:t>De plus, il est intégré dans </a:t>
            </a:r>
            <a:r>
              <a:rPr lang="fr-F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le pilier 1 « enjeux de santé et de société » du nouveau règlement d’intervention « Sports et activités physiques » 2023-2028.</a:t>
            </a:r>
          </a:p>
          <a:p>
            <a:pPr marL="285750" indent="-285750" algn="just">
              <a:buFont typeface="Wingdings" panose="05000000000000000000" pitchFamily="2" charset="2"/>
              <a:buChar char="Ø"/>
            </a:pPr>
            <a:endParaRPr lang="fr-F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endParaRPr lang="fr-FR" sz="2000" dirty="0">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BD925200-C6DA-5591-2DF6-1A0C067E6045}"/>
              </a:ext>
            </a:extLst>
          </p:cNvPr>
          <p:cNvPicPr>
            <a:picLocks noChangeAspect="1"/>
          </p:cNvPicPr>
          <p:nvPr/>
        </p:nvPicPr>
        <p:blipFill>
          <a:blip r:embed="rId2"/>
          <a:stretch>
            <a:fillRect/>
          </a:stretch>
        </p:blipFill>
        <p:spPr>
          <a:xfrm>
            <a:off x="10656786" y="-63705"/>
            <a:ext cx="1552381" cy="1095238"/>
          </a:xfrm>
          <a:prstGeom prst="rect">
            <a:avLst/>
          </a:prstGeom>
        </p:spPr>
      </p:pic>
    </p:spTree>
    <p:extLst>
      <p:ext uri="{BB962C8B-B14F-4D97-AF65-F5344CB8AC3E}">
        <p14:creationId xmlns:p14="http://schemas.microsoft.com/office/powerpoint/2010/main" val="2197421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0" y="-17338"/>
            <a:ext cx="12192000" cy="899659"/>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I - CONTEXTE ET ENJEUX REGIONAUX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5" name="Espace réservé du texte 2"/>
          <p:cNvSpPr txBox="1">
            <a:spLocks/>
          </p:cNvSpPr>
          <p:nvPr/>
        </p:nvSpPr>
        <p:spPr>
          <a:xfrm>
            <a:off x="332435" y="4325582"/>
            <a:ext cx="9718426" cy="411480"/>
          </a:xfrm>
          <a:prstGeom prst="rect">
            <a:avLst/>
          </a:prstGeom>
        </p:spPr>
        <p:txBody>
          <a:bodyPr anchor="b"/>
          <a:lstStyle>
            <a:lvl1pPr marL="0" indent="0" algn="l" defTabSz="457200" rtl="0" eaLnBrk="1" latinLnBrk="0" hangingPunct="1">
              <a:spcBef>
                <a:spcPct val="20000"/>
              </a:spcBef>
              <a:buFont typeface="Arial"/>
              <a:buNone/>
              <a:defRPr sz="2000" kern="1200">
                <a:solidFill>
                  <a:srgbClr val="BE0041"/>
                </a:solidFill>
                <a:latin typeface="Gotham-Book"/>
                <a:ea typeface="+mn-ea"/>
                <a:cs typeface="Gotham-Book"/>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fr-FR" sz="1800" u="sng" dirty="0">
                <a:solidFill>
                  <a:srgbClr val="0563C1"/>
                </a:solidFill>
                <a:effectLst/>
                <a:latin typeface="Calibri" panose="020F0502020204030204" pitchFamily="34" charset="0"/>
                <a:ea typeface="Calibri" panose="020F0502020204030204" pitchFamily="34" charset="0"/>
                <a:hlinkClick r:id="rId2"/>
              </a:rPr>
              <a:t>https://playplay.com/app/video/nouvelle-aquitaine/tu-bouges-tes-bien/72ba7bdd-d932-4b59-a869-18db62288a76</a:t>
            </a:r>
            <a:endParaRPr lang="fr-FR" sz="1800" dirty="0">
              <a:effectLst/>
              <a:latin typeface="Calibri" panose="020F0502020204030204" pitchFamily="34" charset="0"/>
              <a:ea typeface="Calibri" panose="020F0502020204030204" pitchFamily="34" charset="0"/>
            </a:endParaRPr>
          </a:p>
        </p:txBody>
      </p:sp>
      <p:sp>
        <p:nvSpPr>
          <p:cNvPr id="14" name="Rectangle 13"/>
          <p:cNvSpPr/>
          <p:nvPr/>
        </p:nvSpPr>
        <p:spPr>
          <a:xfrm>
            <a:off x="998796" y="1680460"/>
            <a:ext cx="1133391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7" name="Rectangle 6"/>
          <p:cNvSpPr/>
          <p:nvPr/>
        </p:nvSpPr>
        <p:spPr>
          <a:xfrm>
            <a:off x="933115" y="1314450"/>
            <a:ext cx="10078328"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811D2B10-A29C-BFFB-58CD-CA4A908E1647}"/>
              </a:ext>
            </a:extLst>
          </p:cNvPr>
          <p:cNvSpPr txBox="1"/>
          <p:nvPr/>
        </p:nvSpPr>
        <p:spPr>
          <a:xfrm>
            <a:off x="246239" y="1593333"/>
            <a:ext cx="10765204" cy="2616101"/>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Région dans le cadre d’un pilotage inter-directions (Services santé, sport et éducation) a déployé le programme régional </a:t>
            </a:r>
            <a:r>
              <a:rPr kumimoji="0" lang="fr-FR"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Tu bouges t’es bien ! » </a:t>
            </a:r>
            <a:r>
              <a:rPr kumimoji="0" lang="fr-FR"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afin de promouvoir l’activité physique pour les publics suivants : </a:t>
            </a:r>
            <a:r>
              <a:rPr kumimoji="0" lang="fr-FR"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les lycéens, les apprentis et les jeunes suivis en mission locale.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Dans ce cadre, la Région Nouvelle-Aquitaine, les Rectorats, l’ARS et la DRAJES travaillent en partenariat pour le déploiement d’actions de promotion de l’activité physique, véritable levier pour agir sur tous les déterminants de santé.</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Image 1">
            <a:extLst>
              <a:ext uri="{FF2B5EF4-FFF2-40B4-BE49-F238E27FC236}">
                <a16:creationId xmlns:a16="http://schemas.microsoft.com/office/drawing/2014/main" id="{71437D0A-93B8-E7FC-56D0-C4E82A4F6EDC}"/>
              </a:ext>
            </a:extLst>
          </p:cNvPr>
          <p:cNvPicPr>
            <a:picLocks noChangeAspect="1"/>
          </p:cNvPicPr>
          <p:nvPr/>
        </p:nvPicPr>
        <p:blipFill>
          <a:blip r:embed="rId3"/>
          <a:stretch>
            <a:fillRect/>
          </a:stretch>
        </p:blipFill>
        <p:spPr>
          <a:xfrm>
            <a:off x="10028371" y="-294089"/>
            <a:ext cx="2286198" cy="1615580"/>
          </a:xfrm>
          <a:prstGeom prst="rect">
            <a:avLst/>
          </a:prstGeom>
        </p:spPr>
      </p:pic>
      <p:pic>
        <p:nvPicPr>
          <p:cNvPr id="6" name="Image 5">
            <a:extLst>
              <a:ext uri="{FF2B5EF4-FFF2-40B4-BE49-F238E27FC236}">
                <a16:creationId xmlns:a16="http://schemas.microsoft.com/office/drawing/2014/main" id="{35E45879-DC60-5CBE-D8E4-53653092F09F}"/>
              </a:ext>
            </a:extLst>
          </p:cNvPr>
          <p:cNvPicPr>
            <a:picLocks noChangeAspect="1"/>
          </p:cNvPicPr>
          <p:nvPr/>
        </p:nvPicPr>
        <p:blipFill>
          <a:blip r:embed="rId4"/>
          <a:stretch>
            <a:fillRect/>
          </a:stretch>
        </p:blipFill>
        <p:spPr>
          <a:xfrm>
            <a:off x="9995073" y="4039270"/>
            <a:ext cx="1921164" cy="2682205"/>
          </a:xfrm>
          <a:prstGeom prst="rect">
            <a:avLst/>
          </a:prstGeom>
        </p:spPr>
      </p:pic>
    </p:spTree>
    <p:extLst>
      <p:ext uri="{BB962C8B-B14F-4D97-AF65-F5344CB8AC3E}">
        <p14:creationId xmlns:p14="http://schemas.microsoft.com/office/powerpoint/2010/main" val="1728441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p:cNvSpPr/>
          <p:nvPr/>
        </p:nvSpPr>
        <p:spPr>
          <a:xfrm>
            <a:off x="0" y="17596"/>
            <a:ext cx="12192000" cy="1024537"/>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latin typeface="Arial Narrow" panose="020B0606020202030204" pitchFamily="34" charset="0"/>
              <a:ea typeface="Calibri" panose="020F0502020204030204" pitchFamily="34" charset="0"/>
            </a:endParaRPr>
          </a:p>
          <a:p>
            <a:pPr algn="ctr"/>
            <a:r>
              <a:rPr lang="fr-FR" sz="2200" b="1" dirty="0">
                <a:solidFill>
                  <a:schemeClr val="bg1"/>
                </a:solidFill>
                <a:latin typeface="Arial Narrow" panose="020B0606020202030204" pitchFamily="34" charset="0"/>
                <a:ea typeface="Calibri" panose="020F0502020204030204" pitchFamily="34" charset="0"/>
              </a:rPr>
              <a:t>  I - UNE REPONSE POUR AUGMENTER L’ACTIVITE PHYSIQUE ET DIMINUER LA SEDENTARITE : LE PROGRAMME REGIONAL « TU BOUGES T’ES BIEN ! »</a:t>
            </a:r>
          </a:p>
          <a:p>
            <a:pPr algn="ctr"/>
            <a:endParaRPr lang="fr-FR" sz="2600" b="1" dirty="0">
              <a:solidFill>
                <a:srgbClr val="4DC4FF"/>
              </a:solidFill>
              <a:latin typeface="Arial Narrow" panose="020B0606020202030204" pitchFamily="34" charset="0"/>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3200" b="1" dirty="0">
              <a:solidFill>
                <a:prstClr val="black"/>
              </a:solidFill>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1400" dirty="0">
              <a:solidFill>
                <a:prstClr val="black"/>
              </a:solidFill>
              <a:latin typeface="Calibri Light" panose="020F0302020204030204"/>
              <a:cs typeface="Gotham-Book"/>
            </a:endParaRPr>
          </a:p>
        </p:txBody>
      </p:sp>
      <p:sp>
        <p:nvSpPr>
          <p:cNvPr id="14" name="Rectangle 13"/>
          <p:cNvSpPr/>
          <p:nvPr/>
        </p:nvSpPr>
        <p:spPr>
          <a:xfrm>
            <a:off x="998796" y="1680460"/>
            <a:ext cx="11333910" cy="923330"/>
          </a:xfrm>
          <a:prstGeom prst="rect">
            <a:avLst/>
          </a:prstGeom>
        </p:spPr>
        <p:txBody>
          <a:bodyPr wrap="square">
            <a:spAutoFit/>
          </a:bodyPr>
          <a:lstStyle/>
          <a:p>
            <a:endParaRPr lang="fr-FR" dirty="0">
              <a:latin typeface="Arial Narrow" panose="020B0606020202030204" pitchFamily="34" charset="0"/>
            </a:endParaRPr>
          </a:p>
          <a:p>
            <a:endParaRPr lang="fr-FR" dirty="0">
              <a:latin typeface="Arial Narrow" panose="020B0606020202030204" pitchFamily="34" charset="0"/>
            </a:endParaRPr>
          </a:p>
          <a:p>
            <a:endParaRPr lang="fr-FR" dirty="0">
              <a:latin typeface="Arial Narrow" panose="020B0606020202030204" pitchFamily="34" charset="0"/>
            </a:endParaRPr>
          </a:p>
        </p:txBody>
      </p:sp>
      <p:sp>
        <p:nvSpPr>
          <p:cNvPr id="10" name="Espace réservé du numéro de diapositive 9"/>
          <p:cNvSpPr>
            <a:spLocks noGrp="1"/>
          </p:cNvSpPr>
          <p:nvPr>
            <p:ph type="sldNum" sz="quarter" idx="12"/>
          </p:nvPr>
        </p:nvSpPr>
        <p:spPr/>
        <p:txBody>
          <a:bodyPr/>
          <a:lstStyle/>
          <a:p>
            <a:fld id="{47D8C10C-C46B-4EFC-86E2-3F9DA27516D5}" type="slidenum">
              <a:rPr lang="fr-FR" smtClean="0">
                <a:solidFill>
                  <a:schemeClr val="tx1"/>
                </a:solidFill>
              </a:rPr>
              <a:pPr/>
              <a:t>6</a:t>
            </a:fld>
            <a:endParaRPr lang="fr-FR" dirty="0">
              <a:solidFill>
                <a:schemeClr val="tx1"/>
              </a:solidFill>
            </a:endParaRPr>
          </a:p>
        </p:txBody>
      </p:sp>
      <p:sp>
        <p:nvSpPr>
          <p:cNvPr id="12" name="ZoneTexte 11">
            <a:extLst>
              <a:ext uri="{FF2B5EF4-FFF2-40B4-BE49-F238E27FC236}">
                <a16:creationId xmlns:a16="http://schemas.microsoft.com/office/drawing/2014/main" id="{811D2B10-A29C-BFFB-58CD-CA4A908E1647}"/>
              </a:ext>
            </a:extLst>
          </p:cNvPr>
          <p:cNvSpPr txBox="1"/>
          <p:nvPr/>
        </p:nvSpPr>
        <p:spPr>
          <a:xfrm>
            <a:off x="86299" y="1245631"/>
            <a:ext cx="10765204" cy="4278094"/>
          </a:xfrm>
          <a:prstGeom prst="rect">
            <a:avLst/>
          </a:prstGeom>
          <a:noFill/>
        </p:spPr>
        <p:txBody>
          <a:bodyPr wrap="square">
            <a:spAutoFit/>
          </a:bodyPr>
          <a:lstStyle/>
          <a:p>
            <a:pPr marL="285750" indent="-285750" algn="just">
              <a:buFont typeface="Wingdings" panose="05000000000000000000" pitchFamily="2" charset="2"/>
              <a:buChar char="Ø"/>
            </a:pPr>
            <a:r>
              <a:rPr lang="fr-FR" sz="1800" dirty="0">
                <a:effectLst/>
                <a:latin typeface="Arial" panose="020B0604020202020204" pitchFamily="34" charset="0"/>
                <a:ea typeface="Calibri" panose="020F0502020204030204" pitchFamily="34" charset="0"/>
                <a:cs typeface="Arial" panose="020B0604020202020204" pitchFamily="34" charset="0"/>
              </a:rPr>
              <a:t>L’objectif général </a:t>
            </a:r>
            <a:r>
              <a:rPr lang="fr-FR" sz="1800" b="1" dirty="0">
                <a:effectLst/>
                <a:latin typeface="Arial" panose="020B0604020202020204" pitchFamily="34" charset="0"/>
                <a:ea typeface="Calibri" panose="020F0502020204030204" pitchFamily="34" charset="0"/>
                <a:cs typeface="Arial" panose="020B0604020202020204" pitchFamily="34" charset="0"/>
              </a:rPr>
              <a:t>du programme régional « Tu bouges t’es bien !»</a:t>
            </a:r>
            <a:r>
              <a:rPr lang="fr-FR" sz="1800" dirty="0">
                <a:effectLst/>
                <a:latin typeface="Arial" panose="020B0604020202020204" pitchFamily="34" charset="0"/>
                <a:ea typeface="Calibri" panose="020F0502020204030204" pitchFamily="34" charset="0"/>
                <a:cs typeface="Arial" panose="020B0604020202020204" pitchFamily="34" charset="0"/>
              </a:rPr>
              <a:t> est d’augmenter la pratique d’activité physique des jeunes (16-25 ans) et de diminuer leur sédentarité.</a:t>
            </a:r>
          </a:p>
          <a:p>
            <a:endParaRPr lang="fr-FR"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Ø"/>
            </a:pPr>
            <a:r>
              <a:rPr lang="fr-FR" sz="1800" dirty="0">
                <a:effectLst/>
                <a:latin typeface="Arial" panose="020B0604020202020204" pitchFamily="34" charset="0"/>
                <a:ea typeface="Calibri" panose="020F0502020204030204" pitchFamily="34" charset="0"/>
                <a:cs typeface="Arial" panose="020B0604020202020204" pitchFamily="34" charset="0"/>
              </a:rPr>
              <a:t>Les </a:t>
            </a:r>
            <a:r>
              <a:rPr lang="fr-FR" sz="18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trois grands objectifs stratégiques partagés du programme régional « Tu bouges t’es bien </a:t>
            </a:r>
            <a:r>
              <a:rPr lang="fr-FR"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fr-FR" sz="1800" dirty="0">
                <a:effectLst/>
                <a:latin typeface="Arial" panose="020B0604020202020204" pitchFamily="34" charset="0"/>
                <a:ea typeface="Calibri" panose="020F0502020204030204" pitchFamily="34" charset="0"/>
                <a:cs typeface="Arial" panose="020B0604020202020204" pitchFamily="34" charset="0"/>
              </a:rPr>
              <a:t>» sont les suivants : </a:t>
            </a:r>
          </a:p>
          <a:p>
            <a:endParaRPr lang="fr-FR" sz="18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buFont typeface="Wingdings" panose="05000000000000000000" pitchFamily="2" charset="2"/>
              <a:buChar char=""/>
              <a:tabLst>
                <a:tab pos="457200" algn="l"/>
              </a:tabLst>
            </a:pPr>
            <a:r>
              <a:rPr lang="fr-FR" b="1" dirty="0">
                <a:effectLst/>
                <a:latin typeface="Arial" panose="020B0604020202020204" pitchFamily="34" charset="0"/>
                <a:ea typeface="Times New Roman" panose="02020603050405020304" pitchFamily="18" charset="0"/>
                <a:cs typeface="Arial" panose="020B0604020202020204" pitchFamily="34" charset="0"/>
              </a:rPr>
              <a:t>Objectif stratégique 1 </a:t>
            </a:r>
            <a:r>
              <a:rPr lang="fr-FR" dirty="0">
                <a:effectLst/>
                <a:latin typeface="Arial" panose="020B0604020202020204" pitchFamily="34" charset="0"/>
                <a:ea typeface="Times New Roman" panose="02020603050405020304" pitchFamily="18" charset="0"/>
                <a:cs typeface="Arial" panose="020B0604020202020204" pitchFamily="34" charset="0"/>
              </a:rPr>
              <a:t>: Aller chercher les jeunes les plus éloignés de la pratique d’activité physique (difficultés d’accès aux infrastructures et aux activités) en les plaçant au centre de l’objectif de renforcement de l’activité physique ;</a:t>
            </a:r>
            <a:endParaRPr lang="fr-FR"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buFont typeface="Wingdings" panose="05000000000000000000" pitchFamily="2" charset="2"/>
              <a:buChar char=""/>
              <a:tabLst>
                <a:tab pos="457200" algn="l"/>
              </a:tabLst>
            </a:pPr>
            <a:r>
              <a:rPr lang="fr-FR" b="1" dirty="0">
                <a:effectLst/>
                <a:latin typeface="Arial" panose="020B0604020202020204" pitchFamily="34" charset="0"/>
                <a:ea typeface="Times New Roman" panose="02020603050405020304" pitchFamily="18" charset="0"/>
                <a:cs typeface="Arial" panose="020B0604020202020204" pitchFamily="34" charset="0"/>
              </a:rPr>
              <a:t>Objectif stratégique 2 </a:t>
            </a:r>
            <a:r>
              <a:rPr lang="fr-FR" dirty="0">
                <a:effectLst/>
                <a:latin typeface="Arial" panose="020B0604020202020204" pitchFamily="34" charset="0"/>
                <a:ea typeface="Times New Roman" panose="02020603050405020304" pitchFamily="18" charset="0"/>
                <a:cs typeface="Arial" panose="020B0604020202020204" pitchFamily="34" charset="0"/>
              </a:rPr>
              <a:t>: Faire de la Nouvelle-Aquitaine une région exemplaire autour de la promotion de l’activité physique des jeunes par une action sur les jeunes, les communautés et les environnements ;</a:t>
            </a:r>
            <a:endParaRPr lang="fr-FR"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buFont typeface="Wingdings" panose="05000000000000000000" pitchFamily="2" charset="2"/>
              <a:buChar char=""/>
              <a:tabLst>
                <a:tab pos="457200" algn="l"/>
              </a:tabLst>
            </a:pPr>
            <a:r>
              <a:rPr lang="fr-FR" b="1" dirty="0">
                <a:effectLst/>
                <a:latin typeface="Arial" panose="020B0604020202020204" pitchFamily="34" charset="0"/>
                <a:ea typeface="Times New Roman" panose="02020603050405020304" pitchFamily="18" charset="0"/>
                <a:cs typeface="Arial" panose="020B0604020202020204" pitchFamily="34" charset="0"/>
              </a:rPr>
              <a:t>Objectif stratégique 3 </a:t>
            </a:r>
            <a:r>
              <a:rPr lang="fr-FR" dirty="0">
                <a:effectLst/>
                <a:latin typeface="Arial" panose="020B0604020202020204" pitchFamily="34" charset="0"/>
                <a:ea typeface="Times New Roman" panose="02020603050405020304" pitchFamily="18" charset="0"/>
                <a:cs typeface="Arial" panose="020B0604020202020204" pitchFamily="34" charset="0"/>
              </a:rPr>
              <a:t>: Mobiliser les acteurs et développer une culture partagée et des démarches collaboratives pour la promotion de l’activité physique</a:t>
            </a:r>
            <a:r>
              <a:rPr lang="fr-FR" dirty="0">
                <a:solidFill>
                  <a:srgbClr val="203864"/>
                </a:solidFill>
                <a:effectLst/>
                <a:latin typeface="Arial" panose="020B0604020202020204" pitchFamily="34" charset="0"/>
                <a:ea typeface="Times New Roman" panose="02020603050405020304" pitchFamily="18" charset="0"/>
                <a:cs typeface="Arial" panose="020B0604020202020204" pitchFamily="34" charset="0"/>
              </a:rPr>
              <a:t>.</a:t>
            </a:r>
            <a:endParaRPr lang="fr-FR" dirty="0">
              <a:solidFill>
                <a:srgbClr val="203864"/>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Ø"/>
            </a:pPr>
            <a:endParaRPr lang="fr-FR" sz="2000" dirty="0">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D95969DE-0D37-93CF-3FE4-BBF76F236F2D}"/>
              </a:ext>
            </a:extLst>
          </p:cNvPr>
          <p:cNvPicPr>
            <a:picLocks noChangeAspect="1"/>
          </p:cNvPicPr>
          <p:nvPr/>
        </p:nvPicPr>
        <p:blipFill>
          <a:blip r:embed="rId2"/>
          <a:stretch>
            <a:fillRect/>
          </a:stretch>
        </p:blipFill>
        <p:spPr>
          <a:xfrm>
            <a:off x="-231484" y="5350075"/>
            <a:ext cx="2080831" cy="1468071"/>
          </a:xfrm>
          <a:prstGeom prst="rect">
            <a:avLst/>
          </a:prstGeom>
        </p:spPr>
      </p:pic>
      <p:pic>
        <p:nvPicPr>
          <p:cNvPr id="5" name="Image 4">
            <a:extLst>
              <a:ext uri="{FF2B5EF4-FFF2-40B4-BE49-F238E27FC236}">
                <a16:creationId xmlns:a16="http://schemas.microsoft.com/office/drawing/2014/main" id="{6D3F273A-CE72-6294-C441-4B3EF9D5EAF0}"/>
              </a:ext>
            </a:extLst>
          </p:cNvPr>
          <p:cNvPicPr>
            <a:picLocks noChangeAspect="1"/>
          </p:cNvPicPr>
          <p:nvPr/>
        </p:nvPicPr>
        <p:blipFill>
          <a:blip r:embed="rId3"/>
          <a:stretch>
            <a:fillRect/>
          </a:stretch>
        </p:blipFill>
        <p:spPr>
          <a:xfrm>
            <a:off x="10733093" y="4849090"/>
            <a:ext cx="1402092" cy="1957511"/>
          </a:xfrm>
          <a:prstGeom prst="rect">
            <a:avLst/>
          </a:prstGeom>
        </p:spPr>
      </p:pic>
    </p:spTree>
    <p:extLst>
      <p:ext uri="{BB962C8B-B14F-4D97-AF65-F5344CB8AC3E}">
        <p14:creationId xmlns:p14="http://schemas.microsoft.com/office/powerpoint/2010/main" val="1015045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p:cNvSpPr/>
          <p:nvPr/>
        </p:nvSpPr>
        <p:spPr>
          <a:xfrm>
            <a:off x="0" y="17596"/>
            <a:ext cx="12192000" cy="852755"/>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latin typeface="Arial Narrow" panose="020B0606020202030204" pitchFamily="34" charset="0"/>
              <a:ea typeface="Calibri" panose="020F0502020204030204" pitchFamily="34" charset="0"/>
            </a:endParaRPr>
          </a:p>
          <a:p>
            <a:pPr algn="ctr"/>
            <a:r>
              <a:rPr lang="fr-FR" sz="2200" b="1" dirty="0">
                <a:solidFill>
                  <a:schemeClr val="bg1"/>
                </a:solidFill>
                <a:latin typeface="Arial Narrow" panose="020B0606020202030204" pitchFamily="34" charset="0"/>
                <a:ea typeface="Calibri" panose="020F0502020204030204" pitchFamily="34" charset="0"/>
              </a:rPr>
              <a:t>I - UNE REPONSE POUR AUGMENTER L’ACTIVITE PHYSIQUE ET DIMINUER LA SEDENTARITE : LE PROGRAMME REGIONAL « TU BOUGES T’ES BIEN ! »</a:t>
            </a:r>
          </a:p>
          <a:p>
            <a:pPr algn="ctr"/>
            <a:endParaRPr lang="fr-FR" sz="2600" b="1" dirty="0">
              <a:solidFill>
                <a:srgbClr val="4DC4FF"/>
              </a:solidFill>
              <a:latin typeface="Arial Narrow" panose="020B0606020202030204" pitchFamily="34" charset="0"/>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3200" b="1" dirty="0">
              <a:solidFill>
                <a:prstClr val="black"/>
              </a:solidFill>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1400" dirty="0">
              <a:solidFill>
                <a:prstClr val="black"/>
              </a:solidFill>
              <a:latin typeface="Calibri Light" panose="020F0302020204030204"/>
              <a:cs typeface="Gotham-Book"/>
            </a:endParaRPr>
          </a:p>
        </p:txBody>
      </p:sp>
      <p:sp>
        <p:nvSpPr>
          <p:cNvPr id="14" name="Rectangle 13"/>
          <p:cNvSpPr/>
          <p:nvPr/>
        </p:nvSpPr>
        <p:spPr>
          <a:xfrm>
            <a:off x="998796" y="1680460"/>
            <a:ext cx="11333910" cy="923330"/>
          </a:xfrm>
          <a:prstGeom prst="rect">
            <a:avLst/>
          </a:prstGeom>
        </p:spPr>
        <p:txBody>
          <a:bodyPr wrap="square">
            <a:spAutoFit/>
          </a:bodyPr>
          <a:lstStyle/>
          <a:p>
            <a:endParaRPr lang="fr-FR" dirty="0">
              <a:latin typeface="Arial Narrow" panose="020B0606020202030204" pitchFamily="34" charset="0"/>
            </a:endParaRPr>
          </a:p>
          <a:p>
            <a:endParaRPr lang="fr-FR" dirty="0">
              <a:latin typeface="Arial Narrow" panose="020B0606020202030204" pitchFamily="34" charset="0"/>
            </a:endParaRPr>
          </a:p>
          <a:p>
            <a:endParaRPr lang="fr-FR" dirty="0">
              <a:latin typeface="Arial Narrow" panose="020B0606020202030204" pitchFamily="34" charset="0"/>
            </a:endParaRPr>
          </a:p>
        </p:txBody>
      </p:sp>
      <p:sp>
        <p:nvSpPr>
          <p:cNvPr id="10" name="Espace réservé du numéro de diapositive 9"/>
          <p:cNvSpPr>
            <a:spLocks noGrp="1"/>
          </p:cNvSpPr>
          <p:nvPr>
            <p:ph type="sldNum" sz="quarter" idx="12"/>
          </p:nvPr>
        </p:nvSpPr>
        <p:spPr/>
        <p:txBody>
          <a:bodyPr/>
          <a:lstStyle/>
          <a:p>
            <a:fld id="{47D8C10C-C46B-4EFC-86E2-3F9DA27516D5}" type="slidenum">
              <a:rPr lang="fr-FR" smtClean="0">
                <a:solidFill>
                  <a:schemeClr val="tx1"/>
                </a:solidFill>
              </a:rPr>
              <a:pPr/>
              <a:t>7</a:t>
            </a:fld>
            <a:endParaRPr lang="fr-FR" dirty="0">
              <a:solidFill>
                <a:schemeClr val="tx1"/>
              </a:solidFill>
            </a:endParaRPr>
          </a:p>
        </p:txBody>
      </p:sp>
      <p:sp>
        <p:nvSpPr>
          <p:cNvPr id="12" name="ZoneTexte 11">
            <a:extLst>
              <a:ext uri="{FF2B5EF4-FFF2-40B4-BE49-F238E27FC236}">
                <a16:creationId xmlns:a16="http://schemas.microsoft.com/office/drawing/2014/main" id="{811D2B10-A29C-BFFB-58CD-CA4A908E1647}"/>
              </a:ext>
            </a:extLst>
          </p:cNvPr>
          <p:cNvSpPr txBox="1"/>
          <p:nvPr/>
        </p:nvSpPr>
        <p:spPr>
          <a:xfrm>
            <a:off x="459347" y="1500473"/>
            <a:ext cx="10765204" cy="3341941"/>
          </a:xfrm>
          <a:prstGeom prst="rect">
            <a:avLst/>
          </a:prstGeom>
          <a:noFill/>
        </p:spPr>
        <p:txBody>
          <a:bodyPr wrap="square">
            <a:spAutoFit/>
          </a:bodyPr>
          <a:lstStyle/>
          <a:p>
            <a:pPr algn="just"/>
            <a:r>
              <a:rPr lang="fr-FR" sz="1800" dirty="0">
                <a:solidFill>
                  <a:srgbClr val="203864"/>
                </a:solidFill>
                <a:effectLst/>
                <a:latin typeface="Calibri" panose="020F0502020204030204" pitchFamily="34" charset="0"/>
                <a:ea typeface="Calibri" panose="020F0502020204030204" pitchFamily="34" charset="0"/>
              </a:rPr>
              <a:t> </a:t>
            </a:r>
          </a:p>
          <a:p>
            <a:pPr marL="285750" indent="-285750" algn="just">
              <a:buFont typeface="Wingdings" panose="05000000000000000000" pitchFamily="2" charset="2"/>
              <a:buChar char="Ø"/>
            </a:pPr>
            <a:r>
              <a:rPr lang="fr-FR" dirty="0">
                <a:effectLst/>
                <a:latin typeface="Arial" panose="020B0604020202020204" pitchFamily="34" charset="0"/>
                <a:ea typeface="Calibri" panose="020F0502020204030204" pitchFamily="34" charset="0"/>
                <a:cs typeface="Arial" panose="020B0604020202020204" pitchFamily="34" charset="0"/>
              </a:rPr>
              <a:t>Le programme régional « Tu bouges t’es bien ! » cible les publics suivants : </a:t>
            </a:r>
            <a:r>
              <a:rPr lang="fr-FR" b="1" dirty="0">
                <a:effectLst/>
                <a:latin typeface="Arial" panose="020B0604020202020204" pitchFamily="34" charset="0"/>
                <a:ea typeface="Calibri" panose="020F0502020204030204" pitchFamily="34" charset="0"/>
                <a:cs typeface="Arial" panose="020B0604020202020204" pitchFamily="34" charset="0"/>
              </a:rPr>
              <a:t>les lycéens, les apprentis et les jeunes accueillis dans les missions locales.</a:t>
            </a:r>
          </a:p>
          <a:p>
            <a:pPr marL="285750" indent="-285750">
              <a:buFont typeface="Wingdings" panose="05000000000000000000" pitchFamily="2" charset="2"/>
              <a:buChar char="Ø"/>
            </a:pPr>
            <a:endParaRPr lang="fr-FR" dirty="0">
              <a:effectLst/>
              <a:latin typeface="Arial" panose="020B0604020202020204" pitchFamily="34" charset="0"/>
              <a:ea typeface="Calibri" panose="020F0502020204030204" pitchFamily="34" charset="0"/>
              <a:cs typeface="Arial" panose="020B0604020202020204" pitchFamily="34" charset="0"/>
            </a:endParaRPr>
          </a:p>
          <a:p>
            <a:endParaRPr lang="fr-FR"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5000"/>
              </a:lnSpc>
              <a:buFont typeface="Wingdings" panose="05000000000000000000" pitchFamily="2" charset="2"/>
              <a:buChar char=""/>
            </a:pPr>
            <a:r>
              <a:rPr lang="fr-FR" b="1" u="sng" dirty="0">
                <a:effectLst/>
                <a:latin typeface="Arial" panose="020B0604020202020204" pitchFamily="34" charset="0"/>
                <a:ea typeface="Times New Roman" panose="02020603050405020304" pitchFamily="18" charset="0"/>
                <a:cs typeface="Arial" panose="020B0604020202020204" pitchFamily="34" charset="0"/>
              </a:rPr>
              <a:t>Les interventions devront être multiples, concomitantes, durables et à plusieurs niveaux</a:t>
            </a:r>
            <a:r>
              <a:rPr lang="fr-FR" dirty="0">
                <a:effectLst/>
                <a:latin typeface="Arial" panose="020B0604020202020204" pitchFamily="34" charset="0"/>
                <a:ea typeface="Times New Roman" panose="02020603050405020304" pitchFamily="18" charset="0"/>
                <a:cs typeface="Arial" panose="020B0604020202020204" pitchFamily="34" charset="0"/>
              </a:rPr>
              <a:t> :</a:t>
            </a:r>
          </a:p>
          <a:p>
            <a:pPr lvl="0" algn="just">
              <a:lnSpc>
                <a:spcPct val="105000"/>
              </a:lnSpc>
            </a:pPr>
            <a:r>
              <a:rPr lang="fr-FR" dirty="0">
                <a:effectLst/>
                <a:latin typeface="Arial" panose="020B0604020202020204" pitchFamily="34" charset="0"/>
                <a:ea typeface="Times New Roman" panose="02020603050405020304" pitchFamily="18" charset="0"/>
                <a:cs typeface="Arial" panose="020B0604020202020204" pitchFamily="34" charset="0"/>
              </a:rPr>
              <a:t> </a:t>
            </a:r>
            <a:endParaRPr lang="fr-FR"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lnSpc>
                <a:spcPct val="105000"/>
              </a:lnSpc>
              <a:buFont typeface="Arial" panose="020B0604020202020204" pitchFamily="34" charset="0"/>
              <a:buChar char="•"/>
            </a:pPr>
            <a:r>
              <a:rPr lang="fr-FR" b="1" dirty="0">
                <a:effectLst/>
                <a:latin typeface="Arial" panose="020B0604020202020204" pitchFamily="34" charset="0"/>
                <a:ea typeface="Times New Roman" panose="02020603050405020304" pitchFamily="18" charset="0"/>
                <a:cs typeface="Arial" panose="020B0604020202020204" pitchFamily="34" charset="0"/>
              </a:rPr>
              <a:t>Sur les individus eux-mêmes </a:t>
            </a:r>
            <a:r>
              <a:rPr lang="fr-FR" dirty="0">
                <a:effectLst/>
                <a:latin typeface="Arial" panose="020B0604020202020204" pitchFamily="34" charset="0"/>
                <a:ea typeface="Times New Roman" panose="02020603050405020304" pitchFamily="18" charset="0"/>
                <a:cs typeface="Arial" panose="020B0604020202020204" pitchFamily="34" charset="0"/>
              </a:rPr>
              <a:t>(motivation, image du corps),</a:t>
            </a:r>
            <a:endParaRPr lang="fr-FR"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lnSpc>
                <a:spcPct val="105000"/>
              </a:lnSpc>
              <a:buFont typeface="Arial" panose="020B0604020202020204" pitchFamily="34" charset="0"/>
              <a:buChar char="•"/>
            </a:pPr>
            <a:r>
              <a:rPr lang="fr-FR" b="1" dirty="0">
                <a:effectLst/>
                <a:latin typeface="Arial" panose="020B0604020202020204" pitchFamily="34" charset="0"/>
                <a:ea typeface="Times New Roman" panose="02020603050405020304" pitchFamily="18" charset="0"/>
                <a:cs typeface="Arial" panose="020B0604020202020204" pitchFamily="34" charset="0"/>
              </a:rPr>
              <a:t>Sur les communautés au sens large </a:t>
            </a:r>
            <a:r>
              <a:rPr lang="fr-FR" dirty="0">
                <a:effectLst/>
                <a:latin typeface="Arial" panose="020B0604020202020204" pitchFamily="34" charset="0"/>
                <a:ea typeface="Times New Roman" panose="02020603050405020304" pitchFamily="18" charset="0"/>
                <a:cs typeface="Arial" panose="020B0604020202020204" pitchFamily="34" charset="0"/>
              </a:rPr>
              <a:t>(pairs, familles, enseignants, encadrants…),</a:t>
            </a:r>
            <a:endParaRPr lang="fr-FR"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lnSpc>
                <a:spcPct val="105000"/>
              </a:lnSpc>
              <a:spcAft>
                <a:spcPts val="800"/>
              </a:spcAft>
              <a:buFont typeface="Arial" panose="020B0604020202020204" pitchFamily="34" charset="0"/>
              <a:buChar char="•"/>
            </a:pPr>
            <a:r>
              <a:rPr lang="fr-FR" b="1" dirty="0">
                <a:effectLst/>
                <a:latin typeface="Arial" panose="020B0604020202020204" pitchFamily="34" charset="0"/>
                <a:ea typeface="Times New Roman" panose="02020603050405020304" pitchFamily="18" charset="0"/>
                <a:cs typeface="Arial" panose="020B0604020202020204" pitchFamily="34" charset="0"/>
              </a:rPr>
              <a:t>Sur les environnements </a:t>
            </a:r>
            <a:r>
              <a:rPr lang="fr-FR" dirty="0">
                <a:effectLst/>
                <a:latin typeface="Arial" panose="020B0604020202020204" pitchFamily="34" charset="0"/>
                <a:ea typeface="Times New Roman" panose="02020603050405020304" pitchFamily="18" charset="0"/>
                <a:cs typeface="Arial" panose="020B0604020202020204" pitchFamily="34" charset="0"/>
              </a:rPr>
              <a:t>(transformation des environnements, modes de transport…).</a:t>
            </a:r>
            <a:endParaRPr lang="fr-FR"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Ø"/>
            </a:pPr>
            <a:endParaRPr lang="fr-FR" sz="2000" dirty="0">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D95969DE-0D37-93CF-3FE4-BBF76F236F2D}"/>
              </a:ext>
            </a:extLst>
          </p:cNvPr>
          <p:cNvPicPr>
            <a:picLocks noChangeAspect="1"/>
          </p:cNvPicPr>
          <p:nvPr/>
        </p:nvPicPr>
        <p:blipFill>
          <a:blip r:embed="rId2"/>
          <a:stretch>
            <a:fillRect/>
          </a:stretch>
        </p:blipFill>
        <p:spPr>
          <a:xfrm>
            <a:off x="-231484" y="5350075"/>
            <a:ext cx="2080831" cy="1468071"/>
          </a:xfrm>
          <a:prstGeom prst="rect">
            <a:avLst/>
          </a:prstGeom>
        </p:spPr>
      </p:pic>
      <p:pic>
        <p:nvPicPr>
          <p:cNvPr id="5" name="Image 4">
            <a:extLst>
              <a:ext uri="{FF2B5EF4-FFF2-40B4-BE49-F238E27FC236}">
                <a16:creationId xmlns:a16="http://schemas.microsoft.com/office/drawing/2014/main" id="{EF74B6A6-CADF-ECC6-174D-152D8C4B04DD}"/>
              </a:ext>
            </a:extLst>
          </p:cNvPr>
          <p:cNvPicPr>
            <a:picLocks noChangeAspect="1"/>
          </p:cNvPicPr>
          <p:nvPr/>
        </p:nvPicPr>
        <p:blipFill>
          <a:blip r:embed="rId3"/>
          <a:stretch>
            <a:fillRect/>
          </a:stretch>
        </p:blipFill>
        <p:spPr>
          <a:xfrm>
            <a:off x="4805281" y="4539889"/>
            <a:ext cx="1593877" cy="2225268"/>
          </a:xfrm>
          <a:prstGeom prst="rect">
            <a:avLst/>
          </a:prstGeom>
        </p:spPr>
      </p:pic>
    </p:spTree>
    <p:extLst>
      <p:ext uri="{BB962C8B-B14F-4D97-AF65-F5344CB8AC3E}">
        <p14:creationId xmlns:p14="http://schemas.microsoft.com/office/powerpoint/2010/main" val="2369274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0" y="17596"/>
            <a:ext cx="12192000" cy="852755"/>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rPr>
              <a:t>II – </a:t>
            </a:r>
            <a:r>
              <a:rPr lang="fr-FR" sz="2200" b="1" dirty="0">
                <a:solidFill>
                  <a:prstClr val="white"/>
                </a:solidFill>
                <a:latin typeface="Arial Narrow" panose="020B0606020202030204" pitchFamily="34" charset="0"/>
                <a:ea typeface="Calibri" panose="020F0502020204030204" pitchFamily="34" charset="0"/>
              </a:rPr>
              <a:t>LES DISPOSITIFS REGIONAUX POUR LA MISE EN ŒUVRE DU PROGRAMME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b="1" dirty="0">
                <a:solidFill>
                  <a:prstClr val="white"/>
                </a:solidFill>
                <a:latin typeface="Arial Narrow" panose="020B0606020202030204" pitchFamily="34" charset="0"/>
                <a:ea typeface="Calibri" panose="020F0502020204030204" pitchFamily="34" charset="0"/>
              </a:rPr>
              <a:t>REGIONAL « TU BOUGES T’ES BIEN ! »</a:t>
            </a:r>
            <a:endParaRPr kumimoji="0" lang="fr-FR" sz="22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867434" y="1169992"/>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4" name="Rectangle 13"/>
          <p:cNvSpPr/>
          <p:nvPr/>
        </p:nvSpPr>
        <p:spPr>
          <a:xfrm>
            <a:off x="998796" y="1680460"/>
            <a:ext cx="1133391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7" name="Rectangle 6"/>
          <p:cNvSpPr/>
          <p:nvPr/>
        </p:nvSpPr>
        <p:spPr>
          <a:xfrm>
            <a:off x="933115" y="1314450"/>
            <a:ext cx="10078328"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811D2B10-A29C-BFFB-58CD-CA4A908E1647}"/>
              </a:ext>
            </a:extLst>
          </p:cNvPr>
          <p:cNvSpPr txBox="1"/>
          <p:nvPr/>
        </p:nvSpPr>
        <p:spPr>
          <a:xfrm>
            <a:off x="357188" y="1402916"/>
            <a:ext cx="10765204" cy="347787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fr-F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 L’AMI PREVA’NA 2024-2028 : une grande priorité l’activité physique</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L’AMI PREVA’NA 2024-2028 se décline en deux priorités : </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Priorité 1 </a:t>
            </a:r>
            <a:r>
              <a:rPr kumimoji="0" lang="fr-FR"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Développer des actions structurantes et innovantes en matière de prévention et de promotion de la santé misant sur l’activité physique.</a:t>
            </a:r>
          </a:p>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Priorité 2 </a:t>
            </a:r>
            <a:r>
              <a:rPr kumimoji="0" lang="fr-FR"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Tu bouges t’es bien ! » : Faciliter l’accès des jeunes à l’activité physique, en ciblant les plus éloignés de la pratique afin de diminuer leur sédentarité.</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Image 1">
            <a:extLst>
              <a:ext uri="{FF2B5EF4-FFF2-40B4-BE49-F238E27FC236}">
                <a16:creationId xmlns:a16="http://schemas.microsoft.com/office/drawing/2014/main" id="{C3F5AA9F-FAA0-2A00-97AE-4A7ED2628CDE}"/>
              </a:ext>
            </a:extLst>
          </p:cNvPr>
          <p:cNvPicPr>
            <a:picLocks noChangeAspect="1"/>
          </p:cNvPicPr>
          <p:nvPr/>
        </p:nvPicPr>
        <p:blipFill>
          <a:blip r:embed="rId2"/>
          <a:stretch>
            <a:fillRect/>
          </a:stretch>
        </p:blipFill>
        <p:spPr>
          <a:xfrm>
            <a:off x="10228274" y="-282045"/>
            <a:ext cx="2261702" cy="1596495"/>
          </a:xfrm>
          <a:prstGeom prst="rect">
            <a:avLst/>
          </a:prstGeom>
        </p:spPr>
      </p:pic>
    </p:spTree>
    <p:extLst>
      <p:ext uri="{BB962C8B-B14F-4D97-AF65-F5344CB8AC3E}">
        <p14:creationId xmlns:p14="http://schemas.microsoft.com/office/powerpoint/2010/main" val="4036913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7675" y="882321"/>
            <a:ext cx="240303" cy="55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0" y="17596"/>
            <a:ext cx="12192000" cy="974681"/>
          </a:xfrm>
          <a:prstGeom prst="rect">
            <a:avLst/>
          </a:prstGeom>
          <a:solidFill>
            <a:schemeClr val="tx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b="1" dirty="0">
              <a:solidFill>
                <a:srgbClr val="FFFFFF"/>
              </a:solidFill>
              <a:latin typeface="Calibri" panose="020F0502020204030204" pitchFamily="34" charset="0"/>
              <a:ea typeface="Times New Roman" panose="02020603050405020304" pitchFamily="18" charset="0"/>
              <a:cs typeface="Calibri" panose="020F0502020204030204" pitchFamily="34" charset="0"/>
            </a:endParaRPr>
          </a:p>
          <a:p>
            <a:pPr algn="ctr">
              <a:defRPr/>
            </a:pPr>
            <a:r>
              <a:rPr lang="fr-FR" sz="2000" b="1" u="sng" dirty="0">
                <a:solidFill>
                  <a:schemeClr val="bg1"/>
                </a:solidFill>
                <a:latin typeface="Arial" panose="020B0604020202020204" pitchFamily="34" charset="0"/>
                <a:cs typeface="Arial" panose="020B0604020202020204" pitchFamily="34" charset="0"/>
              </a:rPr>
              <a:t>A – L’AMI PREVA’NA 2024-2028 : une grande priorité l’activité physique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FFFFFF"/>
                </a:solidFill>
                <a:latin typeface="Calibri" panose="020F0502020204030204" pitchFamily="34" charset="0"/>
                <a:ea typeface="Times New Roman" panose="02020603050405020304" pitchFamily="18" charset="0"/>
                <a:cs typeface="Calibri" panose="020F0502020204030204" pitchFamily="34" charset="0"/>
              </a:rPr>
              <a:t>1 </a:t>
            </a:r>
            <a:r>
              <a:rPr kumimoji="0" lang="fr-FR" sz="1600"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 Priorité 1 : « Développer des actions structurantes et innovantes en matière de prévention et de promotion de la santé misant sur l’activité physique »</a:t>
            </a:r>
            <a:endParaRPr kumimoji="0" lang="fr-FR" sz="1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dirty="0">
              <a:ln>
                <a:noFill/>
              </a:ln>
              <a:solidFill>
                <a:srgbClr val="4DC4FF"/>
              </a:solidFill>
              <a:effectLst/>
              <a:uLnTx/>
              <a:uFillTx/>
              <a:latin typeface="Arial Narrow" panose="020B0606020202030204" pitchFamily="34" charset="0"/>
              <a:ea typeface="+mn-ea"/>
              <a:cs typeface="+mn-cs"/>
            </a:endParaRPr>
          </a:p>
        </p:txBody>
      </p:sp>
      <p:sp>
        <p:nvSpPr>
          <p:cNvPr id="3" name="Titre 1"/>
          <p:cNvSpPr txBox="1">
            <a:spLocks/>
          </p:cNvSpPr>
          <p:nvPr/>
        </p:nvSpPr>
        <p:spPr>
          <a:xfrm>
            <a:off x="2489357" y="574563"/>
            <a:ext cx="7951381" cy="913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Espace réservé du texte 2"/>
          <p:cNvSpPr txBox="1">
            <a:spLocks/>
          </p:cNvSpPr>
          <p:nvPr/>
        </p:nvSpPr>
        <p:spPr>
          <a:xfrm>
            <a:off x="967449" y="1419280"/>
            <a:ext cx="10109675" cy="4204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Light" panose="020F0302020204030204"/>
              <a:ea typeface="+mn-ea"/>
              <a:cs typeface="Gotham-Book"/>
            </a:endParaRPr>
          </a:p>
        </p:txBody>
      </p:sp>
      <p:sp>
        <p:nvSpPr>
          <p:cNvPr id="14" name="Rectangle 13"/>
          <p:cNvSpPr/>
          <p:nvPr/>
        </p:nvSpPr>
        <p:spPr>
          <a:xfrm>
            <a:off x="998796" y="1680460"/>
            <a:ext cx="1133391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7" name="Rectangle 6"/>
          <p:cNvSpPr/>
          <p:nvPr/>
        </p:nvSpPr>
        <p:spPr>
          <a:xfrm>
            <a:off x="933115" y="1314450"/>
            <a:ext cx="10078328"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Arial Narrow" panose="020B0606020202030204" pitchFamily="34" charset="0"/>
              <a:ea typeface="+mn-ea"/>
              <a:cs typeface="+mn-cs"/>
            </a:endParaRPr>
          </a:p>
        </p:txBody>
      </p:sp>
      <p:sp>
        <p:nvSpPr>
          <p:cNvPr id="10" name="Espace réservé du numéro de diapositive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8C10C-C46B-4EFC-86E2-3F9DA27516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811D2B10-A29C-BFFB-58CD-CA4A908E1647}"/>
              </a:ext>
            </a:extLst>
          </p:cNvPr>
          <p:cNvSpPr txBox="1"/>
          <p:nvPr/>
        </p:nvSpPr>
        <p:spPr>
          <a:xfrm>
            <a:off x="246239" y="1065695"/>
            <a:ext cx="10765204" cy="55823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Cette priorité se décline en deux objectifs :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Objectif 1</a:t>
            </a:r>
            <a:r>
              <a:rPr kumimoji="0" lang="fr-FR"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Soutenir des structures régionales et des opérateurs professionnels identifiés comme chefs de file dans la mise en place d’actions préventives structurantes sur les enjeux de l’activité physique des jeunes.</a:t>
            </a:r>
          </a:p>
          <a:p>
            <a:pPr marL="800100" marR="0" lvl="1"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Objectif 2</a:t>
            </a:r>
            <a:r>
              <a:rPr kumimoji="0" lang="fr-FR"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Favoriser l’émergence de projets structurants locaux innovants portés par des collectivités locales et/ou des acteurs locaux de prévention, reflétant des problématiques territoriales spécifiques et s’adressant directement aux jeunes.</a:t>
            </a:r>
          </a:p>
          <a:p>
            <a:pPr marL="800100" marR="0" lvl="1"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Les thématiques à traiter obligatoirement en lien avec l’activité physique sont les suivantes : </a:t>
            </a:r>
          </a:p>
          <a:p>
            <a:pPr marL="1200150" marR="0" lvl="2" indent="-28575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Développement des compétences générales et psychosociales permettant aux jeunes d’être mieux responsabilisés sur leur santé (estime de soi, relation aux autres, etc.), </a:t>
            </a:r>
          </a:p>
          <a:p>
            <a:pPr marL="1200150" marR="0" lvl="2" indent="-28575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Démarche « d’aller vers » en ciblant prioritairement les territoires ruraux (ZRR) et les quartiers politique de la ville,</a:t>
            </a:r>
          </a:p>
          <a:p>
            <a:pPr marL="1200150" marR="0" lvl="2" indent="-28575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Santé mentale, </a:t>
            </a:r>
          </a:p>
          <a:p>
            <a:pPr marL="1200150" marR="0" lvl="2" indent="-28575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Prévention des pathologies chroniques et de l’obésité,</a:t>
            </a:r>
          </a:p>
          <a:p>
            <a:pPr marL="1200150" marR="0" lvl="2" indent="-28575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Prévention des addictions,</a:t>
            </a:r>
          </a:p>
          <a:p>
            <a:pPr marL="1200150" marR="0" lvl="2" indent="-285750" algn="just"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Éducation par les pairs, </a:t>
            </a:r>
          </a:p>
          <a:p>
            <a:pPr marL="1200150" marR="0" lvl="2" indent="-285750" algn="just"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Action sur les environnements et le cadre de vie.</a:t>
            </a:r>
          </a:p>
          <a:p>
            <a:pPr marL="800100" marR="0" lvl="1"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Image 1">
            <a:extLst>
              <a:ext uri="{FF2B5EF4-FFF2-40B4-BE49-F238E27FC236}">
                <a16:creationId xmlns:a16="http://schemas.microsoft.com/office/drawing/2014/main" id="{992F3FE6-58FF-5EEE-3533-7C8C062DA6A5}"/>
              </a:ext>
            </a:extLst>
          </p:cNvPr>
          <p:cNvPicPr>
            <a:picLocks noChangeAspect="1"/>
          </p:cNvPicPr>
          <p:nvPr/>
        </p:nvPicPr>
        <p:blipFill>
          <a:blip r:embed="rId2"/>
          <a:stretch>
            <a:fillRect/>
          </a:stretch>
        </p:blipFill>
        <p:spPr>
          <a:xfrm>
            <a:off x="-200764" y="5752890"/>
            <a:ext cx="1777484" cy="1256089"/>
          </a:xfrm>
          <a:prstGeom prst="rect">
            <a:avLst/>
          </a:prstGeom>
        </p:spPr>
      </p:pic>
    </p:spTree>
    <p:extLst>
      <p:ext uri="{BB962C8B-B14F-4D97-AF65-F5344CB8AC3E}">
        <p14:creationId xmlns:p14="http://schemas.microsoft.com/office/powerpoint/2010/main" val="370008171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62E533E96CE54BB0CEA915F0E4DCC5" ma:contentTypeVersion="12" ma:contentTypeDescription="Crée un document." ma:contentTypeScope="" ma:versionID="43cfbc8288418339266350cba61a1f60">
  <xsd:schema xmlns:xsd="http://www.w3.org/2001/XMLSchema" xmlns:xs="http://www.w3.org/2001/XMLSchema" xmlns:p="http://schemas.microsoft.com/office/2006/metadata/properties" xmlns:ns3="2e6cb28d-045b-4b18-9404-089043f294a3" xmlns:ns4="9c7251b9-4f44-4d1d-bb0f-866bcdc5514f" targetNamespace="http://schemas.microsoft.com/office/2006/metadata/properties" ma:root="true" ma:fieldsID="914eb2c7d42abb644b462556f73b1837" ns3:_="" ns4:_="">
    <xsd:import namespace="2e6cb28d-045b-4b18-9404-089043f294a3"/>
    <xsd:import namespace="9c7251b9-4f44-4d1d-bb0f-866bcdc5514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_activity" minOccurs="0"/>
                <xsd:element ref="ns4:MediaServiceObjectDetectorVersions" minOccurs="0"/>
                <xsd:element ref="ns4:MediaServiceDateTaken" minOccurs="0"/>
                <xsd:element ref="ns4:MediaServiceSystemTags"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6cb28d-045b-4b18-9404-089043f294a3"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SharingHintHash" ma:index="10" nillable="true" ma:displayName="Partage du hachage d’indicateu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7251b9-4f44-4d1d-bb0f-866bcdc5514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9c7251b9-4f44-4d1d-bb0f-866bcdc5514f" xsi:nil="true"/>
  </documentManagement>
</p:properties>
</file>

<file path=customXml/itemProps1.xml><?xml version="1.0" encoding="utf-8"?>
<ds:datastoreItem xmlns:ds="http://schemas.openxmlformats.org/officeDocument/2006/customXml" ds:itemID="{4C0D5DB9-4F1F-41B7-8199-6CF77EA8D4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6cb28d-045b-4b18-9404-089043f294a3"/>
    <ds:schemaRef ds:uri="9c7251b9-4f44-4d1d-bb0f-866bcdc55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F3C1D2-9649-4110-AEE8-1EF017E4527E}">
  <ds:schemaRefs>
    <ds:schemaRef ds:uri="http://schemas.microsoft.com/sharepoint/v3/contenttype/forms"/>
  </ds:schemaRefs>
</ds:datastoreItem>
</file>

<file path=customXml/itemProps3.xml><?xml version="1.0" encoding="utf-8"?>
<ds:datastoreItem xmlns:ds="http://schemas.openxmlformats.org/officeDocument/2006/customXml" ds:itemID="{5B08733B-0DA5-4947-A7F2-8EDDE719A277}">
  <ds:schemaRefs>
    <ds:schemaRef ds:uri="9c7251b9-4f44-4d1d-bb0f-866bcdc5514f"/>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2e6cb28d-045b-4b18-9404-089043f294a3"/>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5876</TotalTime>
  <Words>4983</Words>
  <Application>Microsoft Office PowerPoint</Application>
  <PresentationFormat>Grand écran</PresentationFormat>
  <Paragraphs>445</Paragraphs>
  <Slides>29</Slides>
  <Notes>12</Notes>
  <HiddenSlides>0</HiddenSlides>
  <MMClips>0</MMClips>
  <ScaleCrop>false</ScaleCrop>
  <HeadingPairs>
    <vt:vector size="6" baseType="variant">
      <vt:variant>
        <vt:lpstr>Polices utilisées</vt:lpstr>
      </vt:variant>
      <vt:variant>
        <vt:i4>18</vt:i4>
      </vt:variant>
      <vt:variant>
        <vt:lpstr>Thème</vt:lpstr>
      </vt:variant>
      <vt:variant>
        <vt:i4>3</vt:i4>
      </vt:variant>
      <vt:variant>
        <vt:lpstr>Titres des diapositives</vt:lpstr>
      </vt:variant>
      <vt:variant>
        <vt:i4>29</vt:i4>
      </vt:variant>
    </vt:vector>
  </HeadingPairs>
  <TitlesOfParts>
    <vt:vector size="50" baseType="lpstr">
      <vt:lpstr>Batang</vt:lpstr>
      <vt:lpstr>SimSun</vt:lpstr>
      <vt:lpstr>Aptos</vt:lpstr>
      <vt:lpstr>Aptos Display</vt:lpstr>
      <vt:lpstr>Arial</vt:lpstr>
      <vt:lpstr>Arial Narrow</vt:lpstr>
      <vt:lpstr>Calibri</vt:lpstr>
      <vt:lpstr>Calibri Light</vt:lpstr>
      <vt:lpstr>Cambria</vt:lpstr>
      <vt:lpstr>Courier New</vt:lpstr>
      <vt:lpstr>Gotham-Book</vt:lpstr>
      <vt:lpstr>Ink Free</vt:lpstr>
      <vt:lpstr>Mangal</vt:lpstr>
      <vt:lpstr>Segoe Script</vt:lpstr>
      <vt:lpstr>Symbol</vt:lpstr>
      <vt:lpstr>Times New Roman</vt:lpstr>
      <vt:lpstr>Webdings</vt:lpstr>
      <vt:lpstr>Wingdings</vt:lpstr>
      <vt:lpstr>Thème Office</vt:lpstr>
      <vt:lpstr>2_Thème Office</vt:lpstr>
      <vt:lpstr>1_Thème Office</vt:lpstr>
      <vt:lpstr>Présentation PowerPoint</vt:lpstr>
      <vt:lpstr>Ordre du jour </vt:lpstr>
      <vt:lpstr>Ouverture par Madame Marie-Laure LAFARGUE, Conseillère Régionale, déléguée à la prévention, sport-santé, santé des jeunes et des personnes précaires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Région Nouvelle Aquitaine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dc:title>
  <dc:creator>Sophie LEBRETON</dc:creator>
  <cp:lastModifiedBy>Christelle BAUDRAIS</cp:lastModifiedBy>
  <cp:revision>694</cp:revision>
  <cp:lastPrinted>2025-03-31T10:25:46Z</cp:lastPrinted>
  <dcterms:created xsi:type="dcterms:W3CDTF">2021-12-17T08:53:24Z</dcterms:created>
  <dcterms:modified xsi:type="dcterms:W3CDTF">2025-05-12T15:06:22Z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0x010100DB62E533E96CE54BB0CEA915F0E4DCC5</vt:lpwstr>
  </property>
</Properties>
</file>